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294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08080"/>
    <a:srgbClr val="BFBFBF"/>
    <a:srgbClr val="FFFFFF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3" autoAdjust="0"/>
    <p:restoredTop sz="86943" autoAdjust="0"/>
  </p:normalViewPr>
  <p:slideViewPr>
    <p:cSldViewPr>
      <p:cViewPr varScale="1">
        <p:scale>
          <a:sx n="146" d="100"/>
          <a:sy n="146" d="100"/>
        </p:scale>
        <p:origin x="-728" y="-104"/>
      </p:cViewPr>
      <p:guideLst>
        <p:guide orient="horz" pos="2544"/>
        <p:guide orient="horz" pos="1824"/>
        <p:guide orient="horz" pos="2256"/>
        <p:guide pos="3072"/>
        <p:guide pos="1440"/>
        <p:guide pos="4464"/>
        <p:guide pos="1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11/8/13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11/8/13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When coarsely</a:t>
            </a:r>
            <a:r>
              <a:rPr lang="en-US" baseline="0" dirty="0" smtClean="0"/>
              <a:t> partitioned, the result looks like this.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result is equivalent in that we get the same cells in the same positions.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we look closer, the surface is no longer quite manifold.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separation introduces repeated vertices at the boundary of partitions.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this is manageable as long as the boundaries comprise a small part of the full data.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 extra memory for representation is small.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 interface can be handled with ghost regions.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However, with massive threading,</a:t>
            </a:r>
            <a:r>
              <a:rPr lang="en-US" baseline="0" dirty="0" smtClean="0"/>
              <a:t> we have to start thinking about the possibility that every cell is its own partition.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Here we can see that the representation starts to break down.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Every single vertex in the mesh is repeated. All features of manifold geometry are lost. It is not reasonable to use ghost cells to manage boundaries.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massively</a:t>
            </a:r>
            <a:r>
              <a:rPr lang="en-US" baseline="0" dirty="0" smtClean="0"/>
              <a:t> threaded parallel we need to modify our key principles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Data Separability remains the same, but we recognize that there are multiple different ways to break up the data.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matters whether you are dividing among points, cells, faces, edges, or some other element. It matters what incidence relationships you need to capture.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change our mapping to state that we can determine the existence of output elements from the input efficiently without computing the actual output.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recognize that many algorithms cannot reasonably be performed by completely independent threads.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tricks we used with ghost regions won’t work anymore.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Thus, we are going to identify the part of the algorithm that is interdependent and try to encapsulate it in a collective operation.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6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basic approach to portable</a:t>
            </a:r>
            <a:r>
              <a:rPr lang="en-US" baseline="0" dirty="0" smtClean="0"/>
              <a:t> and efficient </a:t>
            </a:r>
            <a:r>
              <a:rPr lang="en-US" dirty="0" smtClean="0"/>
              <a:t>multicore algorithms is</a:t>
            </a:r>
            <a:r>
              <a:rPr lang="en-US" baseline="0" dirty="0" smtClean="0"/>
              <a:t> essentially that presented by Baker and colleagues.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Break the algorithm into sections that can be run on single (or small) sections of data and encapsulate that in a C++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object.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Using generic programming, provide a mapping function to schedule the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on many threads to concurrently process a vector.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Dual benefits: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Simplifies algorithm design by placing the bulk of the work in a serial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One porting of the map function to multiple parallel systems can be applied to any number of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algorithms.  Also works well in lightweight thread environment.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7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However, we find this basic model a bit too simplistic.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are most interested in mapping operations to connected topologies, which</a:t>
            </a:r>
            <a:r>
              <a:rPr lang="en-US" baseline="0" dirty="0" smtClean="0"/>
              <a:t> means that the inputs and outputs of the operations are dependent on these connections.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example, the computation of an operation may depend on a collection of data around a </a:t>
            </a:r>
            <a:r>
              <a:rPr lang="en-US" baseline="0" smtClean="0"/>
              <a:t>small neighborhood.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7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Also triangulate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Also triangulate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the transition from</a:t>
            </a:r>
            <a:r>
              <a:rPr lang="en-US" baseline="0" dirty="0" smtClean="0"/>
              <a:t> Jaguar to Titan caused the concurrency to jump 2-3 orders of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E057-37E5-AC42-819C-2CA4C3002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problem with </a:t>
            </a:r>
            <a:r>
              <a:rPr lang="en-US" dirty="0" err="1" smtClean="0"/>
              <a:t>mappable</a:t>
            </a:r>
            <a:r>
              <a:rPr lang="en-US" dirty="0" smtClean="0"/>
              <a:t> input is that we have limited information to define</a:t>
            </a:r>
            <a:r>
              <a:rPr lang="en-US" baseline="0" dirty="0" smtClean="0"/>
              <a:t> partitions. Generally partition based on input.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coarse parallelism, the regions are usually large enough to have a reasonable distribution in the output even if it is not perfectly load balanced.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massive parallelism, a partition might span only a single element.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an algorithm like Marching Cubes, that means most of the partitions are empty.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reasonable data management, you need a way merge these partitions into something not known a priori.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9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Result Invariant requirement can also break down at massive threading.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Consider a simple slice operation that looks like this when run in serial.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6600"/>
            <a:ext cx="7772400" cy="898198"/>
          </a:xfrm>
        </p:spPr>
        <p:txBody>
          <a:bodyPr/>
          <a:lstStyle>
            <a:lvl1pPr algn="r">
              <a:defRPr sz="3600"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191000"/>
            <a:ext cx="5641337" cy="19050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</a:t>
            </a: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2013-9677P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5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 Classification of Scientific Visualization Algorithms for Massive Threading</a:t>
            </a:r>
            <a:endParaRPr lang="en-US" dirty="0"/>
          </a:p>
        </p:txBody>
      </p:sp>
      <p:sp>
        <p:nvSpPr>
          <p:cNvPr id="28" name="Subtitle 27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8228489" cy="1905000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dirty="0"/>
              <a:t>	</a:t>
            </a:r>
            <a:r>
              <a:rPr lang="en-US" dirty="0" smtClean="0"/>
              <a:t>Kenneth Moreland	</a:t>
            </a:r>
            <a:r>
              <a:rPr lang="en-US" sz="2000" dirty="0" smtClean="0"/>
              <a:t>Sandia National Laboratories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	</a:t>
            </a:r>
            <a:r>
              <a:rPr lang="en-US" sz="2000" dirty="0" err="1" smtClean="0"/>
              <a:t>Kitware</a:t>
            </a:r>
            <a:r>
              <a:rPr lang="en-US" sz="2000" dirty="0" smtClean="0"/>
              <a:t>, Inc.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smtClean="0"/>
              <a:t>Kwan-Liu Ma	</a:t>
            </a:r>
            <a:r>
              <a:rPr lang="en-US" sz="2000" dirty="0" smtClean="0"/>
              <a:t>University of California at Davis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smtClean="0"/>
              <a:t>Robert Maynard	</a:t>
            </a:r>
            <a:r>
              <a:rPr lang="en-US" sz="2000" dirty="0" err="1" smtClean="0"/>
              <a:t>Kitware</a:t>
            </a:r>
            <a:r>
              <a:rPr lang="en-US" sz="2000" dirty="0" smtClean="0"/>
              <a:t>, Inc.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November 17, 2013</a:t>
            </a:r>
            <a:endParaRPr lang="en-US" sz="1800" dirty="0"/>
          </a:p>
        </p:txBody>
      </p:sp>
      <p:pic>
        <p:nvPicPr>
          <p:cNvPr id="5" name="Picture 4" descr="ExampleCellCen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76400"/>
            <a:ext cx="914400" cy="685800"/>
          </a:xfrm>
          <a:prstGeom prst="rect">
            <a:avLst/>
          </a:prstGeom>
        </p:spPr>
      </p:pic>
      <p:pic>
        <p:nvPicPr>
          <p:cNvPr id="6" name="Picture 5" descr="ExampleCellDerivati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6400"/>
            <a:ext cx="914400" cy="685800"/>
          </a:xfrm>
          <a:prstGeom prst="rect">
            <a:avLst/>
          </a:prstGeom>
        </p:spPr>
      </p:pic>
      <p:pic>
        <p:nvPicPr>
          <p:cNvPr id="7" name="Picture 6" descr="ExampleCl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914400" cy="685800"/>
          </a:xfrm>
          <a:prstGeom prst="rect">
            <a:avLst/>
          </a:prstGeom>
        </p:spPr>
      </p:pic>
      <p:pic>
        <p:nvPicPr>
          <p:cNvPr id="8" name="Picture 7" descr="ExampleContou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914400" cy="685800"/>
          </a:xfrm>
          <a:prstGeom prst="rect">
            <a:avLst/>
          </a:prstGeom>
        </p:spPr>
      </p:pic>
      <p:pic>
        <p:nvPicPr>
          <p:cNvPr id="9" name="Picture 8" descr="ExampleElev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" cy="685800"/>
          </a:xfrm>
          <a:prstGeom prst="rect">
            <a:avLst/>
          </a:prstGeom>
        </p:spPr>
      </p:pic>
      <p:pic>
        <p:nvPicPr>
          <p:cNvPr id="10" name="Picture 9" descr="ExampleExtrac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914400" cy="685800"/>
          </a:xfrm>
          <a:prstGeom prst="rect">
            <a:avLst/>
          </a:prstGeom>
        </p:spPr>
      </p:pic>
      <p:pic>
        <p:nvPicPr>
          <p:cNvPr id="11" name="Picture 10" descr="ExampleExtractEdg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38400"/>
            <a:ext cx="914400" cy="685800"/>
          </a:xfrm>
          <a:prstGeom prst="rect">
            <a:avLst/>
          </a:prstGeom>
        </p:spPr>
      </p:pic>
      <p:pic>
        <p:nvPicPr>
          <p:cNvPr id="12" name="Picture 11" descr="ExampleFeatureEdg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38400"/>
            <a:ext cx="914400" cy="685800"/>
          </a:xfrm>
          <a:prstGeom prst="rect">
            <a:avLst/>
          </a:prstGeom>
        </p:spPr>
      </p:pic>
      <p:pic>
        <p:nvPicPr>
          <p:cNvPr id="13" name="Picture 12" descr="ExampleGenerateId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914400" cy="685800"/>
          </a:xfrm>
          <a:prstGeom prst="rect">
            <a:avLst/>
          </a:prstGeom>
        </p:spPr>
      </p:pic>
      <p:pic>
        <p:nvPicPr>
          <p:cNvPr id="14" name="Picture 13" descr="ExampleGlyph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76400"/>
            <a:ext cx="914400" cy="685800"/>
          </a:xfrm>
          <a:prstGeom prst="rect">
            <a:avLst/>
          </a:prstGeom>
        </p:spPr>
      </p:pic>
      <p:pic>
        <p:nvPicPr>
          <p:cNvPr id="15" name="Picture 14" descr="ExampleGradien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38400"/>
            <a:ext cx="914400" cy="685800"/>
          </a:xfrm>
          <a:prstGeom prst="rect">
            <a:avLst/>
          </a:prstGeom>
        </p:spPr>
      </p:pic>
      <p:pic>
        <p:nvPicPr>
          <p:cNvPr id="16" name="Picture 15" descr="ExampleMeshQualit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76400"/>
            <a:ext cx="914400" cy="685800"/>
          </a:xfrm>
          <a:prstGeom prst="rect">
            <a:avLst/>
          </a:prstGeom>
        </p:spPr>
      </p:pic>
      <p:pic>
        <p:nvPicPr>
          <p:cNvPr id="17" name="Picture 16" descr="ExampleNormal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914400" cy="685800"/>
          </a:xfrm>
          <a:prstGeom prst="rect">
            <a:avLst/>
          </a:prstGeom>
        </p:spPr>
      </p:pic>
      <p:pic>
        <p:nvPicPr>
          <p:cNvPr id="19" name="Picture 18" descr="ExampleShrink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8400"/>
            <a:ext cx="914400" cy="685800"/>
          </a:xfrm>
          <a:prstGeom prst="rect">
            <a:avLst/>
          </a:prstGeom>
        </p:spPr>
      </p:pic>
      <p:pic>
        <p:nvPicPr>
          <p:cNvPr id="20" name="Picture 19" descr="ExampleSlic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400"/>
            <a:ext cx="914400" cy="685800"/>
          </a:xfrm>
          <a:prstGeom prst="rect">
            <a:avLst/>
          </a:prstGeom>
        </p:spPr>
      </p:pic>
      <p:pic>
        <p:nvPicPr>
          <p:cNvPr id="22" name="Picture 21" descr="ExampleSurfaceVector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914400" cy="685800"/>
          </a:xfrm>
          <a:prstGeom prst="rect">
            <a:avLst/>
          </a:prstGeom>
        </p:spPr>
      </p:pic>
      <p:pic>
        <p:nvPicPr>
          <p:cNvPr id="23" name="Picture 22" descr="ExampleTessellat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38400"/>
            <a:ext cx="914400" cy="685800"/>
          </a:xfrm>
          <a:prstGeom prst="rect">
            <a:avLst/>
          </a:prstGeom>
        </p:spPr>
      </p:pic>
      <p:pic>
        <p:nvPicPr>
          <p:cNvPr id="24" name="Picture 23" descr="ExampleThreshol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76400"/>
            <a:ext cx="914400" cy="685800"/>
          </a:xfrm>
          <a:prstGeom prst="rect">
            <a:avLst/>
          </a:prstGeom>
        </p:spPr>
      </p:pic>
      <p:pic>
        <p:nvPicPr>
          <p:cNvPr id="25" name="Picture 24" descr="ExampleTub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" cy="685800"/>
          </a:xfrm>
          <a:prstGeom prst="rect">
            <a:avLst/>
          </a:prstGeom>
        </p:spPr>
      </p:pic>
      <p:pic>
        <p:nvPicPr>
          <p:cNvPr id="26" name="Picture 25" descr="ExampleWar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6400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01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Mappable</a:t>
            </a:r>
            <a:r>
              <a:rPr lang="en-US" dirty="0" smtClean="0"/>
              <a:t> Input Can Break Down</a:t>
            </a:r>
            <a:endParaRPr lang="en-US" dirty="0"/>
          </a:p>
        </p:txBody>
      </p:sp>
      <p:pic>
        <p:nvPicPr>
          <p:cNvPr id="4" name="Picture 3" descr="Coarse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572000"/>
          </a:xfrm>
          <a:prstGeom prst="rect">
            <a:avLst/>
          </a:prstGeom>
        </p:spPr>
      </p:pic>
      <p:pic>
        <p:nvPicPr>
          <p:cNvPr id="5" name="Picture 4" descr="FineMapp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389" y="5410200"/>
            <a:ext cx="416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Coarse Parallelism</a:t>
            </a:r>
          </a:p>
          <a:p>
            <a:pPr algn="ctr"/>
            <a:r>
              <a:rPr lang="en-US" sz="1600" dirty="0" smtClean="0"/>
              <a:t>Result reasonably divided among partitions.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93021" y="5410200"/>
            <a:ext cx="2529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Massive Parallelism</a:t>
            </a:r>
          </a:p>
          <a:p>
            <a:pPr algn="ctr"/>
            <a:r>
              <a:rPr lang="en-US" sz="1600" dirty="0" smtClean="0"/>
              <a:t>Most partitions are empty.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93126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4" name="Picture 3" descr="SliceSer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07" y="2290535"/>
            <a:ext cx="5157387" cy="22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1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4" name="Picture 3" descr="SliceCoarseParall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57" y="2290535"/>
            <a:ext cx="5962086" cy="22769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36500" y="2320925"/>
            <a:ext cx="2071000" cy="2925207"/>
            <a:chOff x="3536500" y="2320925"/>
            <a:chExt cx="2071000" cy="2925207"/>
          </a:xfrm>
        </p:grpSpPr>
        <p:sp>
          <p:nvSpPr>
            <p:cNvPr id="5" name="TextBox 4"/>
            <p:cNvSpPr txBox="1"/>
            <p:nvPr/>
          </p:nvSpPr>
          <p:spPr>
            <a:xfrm>
              <a:off x="3536500" y="4876800"/>
              <a:ext cx="2071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Repeated Vertices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241800" y="2320925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05286" y="2767806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68774" y="3214687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132262" y="3661568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095750" y="4108450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67175" y="4549775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0"/>
            </p:cNvCxnSpPr>
            <p:nvPr/>
          </p:nvCxnSpPr>
          <p:spPr>
            <a:xfrm flipV="1">
              <a:off x="4572000" y="4587875"/>
              <a:ext cx="0" cy="288925"/>
            </a:xfrm>
            <a:prstGeom prst="straightConnector1">
              <a:avLst/>
            </a:prstGeom>
            <a:ln w="952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8700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5" name="Picture 4" descr="SliceMassiveThr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2" y="1430970"/>
            <a:ext cx="8147577" cy="39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6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Key Principles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Coarse Parallel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err="1" smtClean="0"/>
              <a:t>Mappable</a:t>
            </a:r>
            <a:r>
              <a:rPr lang="en-US" dirty="0" smtClean="0"/>
              <a:t> Input</a:t>
            </a:r>
          </a:p>
          <a:p>
            <a:endParaRPr lang="en-US" dirty="0" smtClean="0"/>
          </a:p>
          <a:p>
            <a:r>
              <a:rPr lang="en-US" dirty="0" smtClean="0"/>
              <a:t>Result Invariant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Massive Parallel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smtClean="0"/>
              <a:t>Discoverable Input Mapping</a:t>
            </a:r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99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and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smtClean="0"/>
              <a:t>Discoverable Input Mapping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Characterization Parameters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Separable Element</a:t>
            </a:r>
          </a:p>
          <a:p>
            <a:endParaRPr lang="en-US" dirty="0" smtClean="0"/>
          </a:p>
          <a:p>
            <a:r>
              <a:rPr lang="en-US" dirty="0" smtClean="0"/>
              <a:t>Point Mapping</a:t>
            </a:r>
          </a:p>
          <a:p>
            <a:r>
              <a:rPr lang="en-US" dirty="0" smtClean="0"/>
              <a:t>Cell Mapping</a:t>
            </a:r>
          </a:p>
          <a:p>
            <a:r>
              <a:rPr lang="en-US" dirty="0" smtClean="0"/>
              <a:t>Field Mapping</a:t>
            </a:r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6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2603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27342" y="2819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4676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543800" y="2743200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1840468"/>
            <a:ext cx="5029200" cy="1207532"/>
            <a:chOff x="2514600" y="1840468"/>
            <a:chExt cx="5029200" cy="1207532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553064" y="1840468"/>
              <a:ext cx="447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f(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7866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08" grpId="0"/>
      <p:bldP spid="109" grpId="0" animBg="1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363749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Ele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24000"/>
            <a:ext cx="2971800" cy="2228850"/>
          </a:xfrm>
          <a:prstGeom prst="rect">
            <a:avLst/>
          </a:prstGeom>
        </p:spPr>
      </p:pic>
      <p:pic>
        <p:nvPicPr>
          <p:cNvPr id="6" name="Picture 5" descr="ExampleGenerateI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600"/>
            <a:ext cx="2971800" cy="2228850"/>
          </a:xfrm>
          <a:prstGeom prst="rect">
            <a:avLst/>
          </a:prstGeom>
        </p:spPr>
      </p:pic>
      <p:pic>
        <p:nvPicPr>
          <p:cNvPr id="7" name="Picture 6" descr="ExampleSurfaceVecto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44" y="4038600"/>
            <a:ext cx="2971800" cy="2228850"/>
          </a:xfrm>
          <a:prstGeom prst="rect">
            <a:avLst/>
          </a:prstGeom>
        </p:spPr>
      </p:pic>
      <p:pic>
        <p:nvPicPr>
          <p:cNvPr id="8" name="Picture 7" descr="ExampleWar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188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3009900"/>
            <a:ext cx="1447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806264" y="4038600"/>
            <a:ext cx="7337736" cy="228600"/>
            <a:chOff x="1350433" y="4038600"/>
            <a:chExt cx="7337736" cy="228600"/>
          </a:xfrm>
        </p:grpSpPr>
        <p:sp>
          <p:nvSpPr>
            <p:cNvPr id="5" name="Rectangle 4"/>
            <p:cNvSpPr/>
            <p:nvPr/>
          </p:nvSpPr>
          <p:spPr>
            <a:xfrm>
              <a:off x="135043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8467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480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3905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6765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0189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2202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5626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486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1910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3924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7348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0208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36326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5645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0701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9301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5354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676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0791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3651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7076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9089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513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5373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8797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0811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4235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7095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0519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2532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5956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Curved Connector 38"/>
          <p:cNvCxnSpPr>
            <a:stCxn id="4" idx="3"/>
            <a:endCxn id="5" idx="0"/>
          </p:cNvCxnSpPr>
          <p:nvPr/>
        </p:nvCxnSpPr>
        <p:spPr>
          <a:xfrm>
            <a:off x="1524000" y="3276600"/>
            <a:ext cx="39656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" idx="3"/>
            <a:endCxn id="6" idx="0"/>
          </p:cNvCxnSpPr>
          <p:nvPr/>
        </p:nvCxnSpPr>
        <p:spPr>
          <a:xfrm>
            <a:off x="1524000" y="3276600"/>
            <a:ext cx="63080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4" idx="3"/>
            <a:endCxn id="12" idx="0"/>
          </p:cNvCxnSpPr>
          <p:nvPr/>
        </p:nvCxnSpPr>
        <p:spPr>
          <a:xfrm>
            <a:off x="1524000" y="3276600"/>
            <a:ext cx="200239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3"/>
            <a:endCxn id="7" idx="0"/>
          </p:cNvCxnSpPr>
          <p:nvPr/>
        </p:nvCxnSpPr>
        <p:spPr>
          <a:xfrm>
            <a:off x="1524000" y="3276600"/>
            <a:ext cx="85093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4" idx="3"/>
            <a:endCxn id="9" idx="0"/>
          </p:cNvCxnSpPr>
          <p:nvPr/>
        </p:nvCxnSpPr>
        <p:spPr>
          <a:xfrm>
            <a:off x="1524000" y="3276600"/>
            <a:ext cx="131378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" idx="3"/>
            <a:endCxn id="10" idx="0"/>
          </p:cNvCxnSpPr>
          <p:nvPr/>
        </p:nvCxnSpPr>
        <p:spPr>
          <a:xfrm>
            <a:off x="1524000" y="3276600"/>
            <a:ext cx="154802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" idx="3"/>
            <a:endCxn id="8" idx="0"/>
          </p:cNvCxnSpPr>
          <p:nvPr/>
        </p:nvCxnSpPr>
        <p:spPr>
          <a:xfrm>
            <a:off x="1524000" y="3276600"/>
            <a:ext cx="108518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4" idx="3"/>
            <a:endCxn id="11" idx="0"/>
          </p:cNvCxnSpPr>
          <p:nvPr/>
        </p:nvCxnSpPr>
        <p:spPr>
          <a:xfrm>
            <a:off x="1524000" y="3276600"/>
            <a:ext cx="176815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13" idx="0"/>
          </p:cNvCxnSpPr>
          <p:nvPr/>
        </p:nvCxnSpPr>
        <p:spPr>
          <a:xfrm>
            <a:off x="1524000" y="3276600"/>
            <a:ext cx="223099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14" idx="0"/>
          </p:cNvCxnSpPr>
          <p:nvPr/>
        </p:nvCxnSpPr>
        <p:spPr>
          <a:xfrm>
            <a:off x="1524000" y="3276600"/>
            <a:ext cx="246524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endCxn id="20" idx="0"/>
          </p:cNvCxnSpPr>
          <p:nvPr/>
        </p:nvCxnSpPr>
        <p:spPr>
          <a:xfrm>
            <a:off x="1524000" y="3276600"/>
            <a:ext cx="3836832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endCxn id="15" idx="0"/>
          </p:cNvCxnSpPr>
          <p:nvPr/>
        </p:nvCxnSpPr>
        <p:spPr>
          <a:xfrm>
            <a:off x="1524000" y="3276600"/>
            <a:ext cx="268537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endCxn id="17" idx="0"/>
          </p:cNvCxnSpPr>
          <p:nvPr/>
        </p:nvCxnSpPr>
        <p:spPr>
          <a:xfrm>
            <a:off x="1524000" y="3276600"/>
            <a:ext cx="314821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endCxn id="18" idx="0"/>
          </p:cNvCxnSpPr>
          <p:nvPr/>
        </p:nvCxnSpPr>
        <p:spPr>
          <a:xfrm>
            <a:off x="1524000" y="3276600"/>
            <a:ext cx="3382457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endCxn id="16" idx="0"/>
          </p:cNvCxnSpPr>
          <p:nvPr/>
        </p:nvCxnSpPr>
        <p:spPr>
          <a:xfrm>
            <a:off x="1524000" y="3276600"/>
            <a:ext cx="291961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endCxn id="19" idx="0"/>
          </p:cNvCxnSpPr>
          <p:nvPr/>
        </p:nvCxnSpPr>
        <p:spPr>
          <a:xfrm>
            <a:off x="1524000" y="3276600"/>
            <a:ext cx="360259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endCxn id="21" idx="0"/>
          </p:cNvCxnSpPr>
          <p:nvPr/>
        </p:nvCxnSpPr>
        <p:spPr>
          <a:xfrm>
            <a:off x="1524000" y="3276600"/>
            <a:ext cx="4065432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endCxn id="22" idx="0"/>
          </p:cNvCxnSpPr>
          <p:nvPr/>
        </p:nvCxnSpPr>
        <p:spPr>
          <a:xfrm>
            <a:off x="1524000" y="3276600"/>
            <a:ext cx="429967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endCxn id="28" idx="0"/>
          </p:cNvCxnSpPr>
          <p:nvPr/>
        </p:nvCxnSpPr>
        <p:spPr>
          <a:xfrm>
            <a:off x="1524000" y="3276600"/>
            <a:ext cx="567126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endCxn id="23" idx="0"/>
          </p:cNvCxnSpPr>
          <p:nvPr/>
        </p:nvCxnSpPr>
        <p:spPr>
          <a:xfrm>
            <a:off x="1524000" y="3276600"/>
            <a:ext cx="4519807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endCxn id="25" idx="0"/>
          </p:cNvCxnSpPr>
          <p:nvPr/>
        </p:nvCxnSpPr>
        <p:spPr>
          <a:xfrm>
            <a:off x="1524000" y="3276600"/>
            <a:ext cx="498264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endCxn id="26" idx="0"/>
          </p:cNvCxnSpPr>
          <p:nvPr/>
        </p:nvCxnSpPr>
        <p:spPr>
          <a:xfrm>
            <a:off x="1524000" y="3276600"/>
            <a:ext cx="521689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endCxn id="24" idx="0"/>
          </p:cNvCxnSpPr>
          <p:nvPr/>
        </p:nvCxnSpPr>
        <p:spPr>
          <a:xfrm>
            <a:off x="1524000" y="3276600"/>
            <a:ext cx="475404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endCxn id="27" idx="0"/>
          </p:cNvCxnSpPr>
          <p:nvPr/>
        </p:nvCxnSpPr>
        <p:spPr>
          <a:xfrm>
            <a:off x="1524000" y="3276600"/>
            <a:ext cx="543702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endCxn id="29" idx="0"/>
          </p:cNvCxnSpPr>
          <p:nvPr/>
        </p:nvCxnSpPr>
        <p:spPr>
          <a:xfrm>
            <a:off x="1524000" y="3276600"/>
            <a:ext cx="589986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endCxn id="30" idx="0"/>
          </p:cNvCxnSpPr>
          <p:nvPr/>
        </p:nvCxnSpPr>
        <p:spPr>
          <a:xfrm>
            <a:off x="1524000" y="3276600"/>
            <a:ext cx="613410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endCxn id="36" idx="0"/>
          </p:cNvCxnSpPr>
          <p:nvPr/>
        </p:nvCxnSpPr>
        <p:spPr>
          <a:xfrm>
            <a:off x="1524000" y="3276600"/>
            <a:ext cx="750570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endCxn id="31" idx="0"/>
          </p:cNvCxnSpPr>
          <p:nvPr/>
        </p:nvCxnSpPr>
        <p:spPr>
          <a:xfrm>
            <a:off x="1524000" y="3276600"/>
            <a:ext cx="635424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endCxn id="33" idx="0"/>
          </p:cNvCxnSpPr>
          <p:nvPr/>
        </p:nvCxnSpPr>
        <p:spPr>
          <a:xfrm>
            <a:off x="1524000" y="3276600"/>
            <a:ext cx="681708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endCxn id="34" idx="0"/>
          </p:cNvCxnSpPr>
          <p:nvPr/>
        </p:nvCxnSpPr>
        <p:spPr>
          <a:xfrm>
            <a:off x="1524000" y="3276600"/>
            <a:ext cx="705132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endCxn id="32" idx="0"/>
          </p:cNvCxnSpPr>
          <p:nvPr/>
        </p:nvCxnSpPr>
        <p:spPr>
          <a:xfrm>
            <a:off x="1524000" y="3276600"/>
            <a:ext cx="658848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endCxn id="35" idx="0"/>
          </p:cNvCxnSpPr>
          <p:nvPr/>
        </p:nvCxnSpPr>
        <p:spPr>
          <a:xfrm>
            <a:off x="1524000" y="3276600"/>
            <a:ext cx="727145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36" y="0"/>
            <a:ext cx="4626864" cy="4829290"/>
          </a:xfrm>
          <a:prstGeom prst="rect">
            <a:avLst/>
          </a:prstGeom>
        </p:spPr>
      </p:pic>
      <p:pic>
        <p:nvPicPr>
          <p:cNvPr id="4" name="Picture 3"/>
          <p:cNvPicPr preferRelativeResize="0"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609803" y="-609801"/>
            <a:ext cx="3175916" cy="4395521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211791" y="1891242"/>
            <a:ext cx="675217" cy="90805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5265801" y="3771898"/>
            <a:ext cx="85496" cy="55321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52303"/>
            <a:ext cx="1146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Cielo</a:t>
            </a:r>
            <a:endParaRPr lang="en-US" dirty="0" smtClean="0"/>
          </a:p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7402" y="480060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Trinity (option 1)</a:t>
            </a:r>
          </a:p>
          <a:p>
            <a:pPr algn="r"/>
            <a:r>
              <a:rPr lang="en-US" dirty="0" smtClean="0"/>
              <a:t>NVIDIA GPU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048000" y="3505200"/>
            <a:ext cx="675217" cy="90805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412200" y="4656418"/>
            <a:ext cx="85496" cy="55321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33800"/>
            <a:ext cx="182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0" y="5410200"/>
            <a:ext cx="2919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2,880 cores collected in 15 SMX</a:t>
            </a:r>
          </a:p>
          <a:p>
            <a:r>
              <a:rPr lang="en-US" sz="1400" dirty="0" smtClean="0"/>
              <a:t>Shared PC, Cache, </a:t>
            </a:r>
            <a:r>
              <a:rPr lang="en-US" sz="1400" dirty="0" err="1" smtClean="0"/>
              <a:t>Mem</a:t>
            </a:r>
            <a:r>
              <a:rPr lang="en-US" sz="1400" dirty="0" smtClean="0"/>
              <a:t> Fetches</a:t>
            </a:r>
          </a:p>
          <a:p>
            <a:r>
              <a:rPr lang="en-US" sz="1400" dirty="0" smtClean="0"/>
              <a:t>Reduced control logic</a:t>
            </a:r>
          </a:p>
          <a:p>
            <a:r>
              <a:rPr lang="en-US" sz="1400" dirty="0" smtClean="0"/>
              <a:t>MPI-Only not feasible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5" idx="2"/>
            <a:endCxn id="9" idx="0"/>
          </p:cNvCxnSpPr>
          <p:nvPr/>
        </p:nvCxnSpPr>
        <p:spPr>
          <a:xfrm>
            <a:off x="1549400" y="2799292"/>
            <a:ext cx="1836209" cy="705908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1"/>
            <a:endCxn id="10" idx="3"/>
          </p:cNvCxnSpPr>
          <p:nvPr/>
        </p:nvCxnSpPr>
        <p:spPr>
          <a:xfrm flipH="1">
            <a:off x="3497696" y="3799559"/>
            <a:ext cx="1768105" cy="88452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962400" y="3276600"/>
            <a:ext cx="201168" cy="97790"/>
            <a:chOff x="5401535" y="5010659"/>
            <a:chExt cx="182880" cy="889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093633" y="321332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443548" y="3787358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472440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</a:t>
            </a:r>
            <a:r>
              <a:rPr lang="en-US" sz="1400" dirty="0" err="1" smtClean="0"/>
              <a:t>Kepler</a:t>
            </a:r>
            <a:endParaRPr lang="en-US" sz="1400" dirty="0" smtClean="0"/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5952307"/>
      </p:ext>
    </p:extLst>
  </p:cSld>
  <p:clrMapOvr>
    <a:masterClrMapping/>
  </p:clrMapOvr>
  <p:transition xmlns:p14="http://schemas.microsoft.com/office/powerpoint/2010/main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9730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09" name="Oval 108"/>
          <p:cNvSpPr/>
          <p:nvPr/>
        </p:nvSpPr>
        <p:spPr>
          <a:xfrm>
            <a:off x="72390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391400" y="2590800"/>
            <a:ext cx="143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3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286000" y="1600200"/>
            <a:ext cx="5029200" cy="1219200"/>
            <a:chOff x="2286000" y="1600200"/>
            <a:chExt cx="5029200" cy="1219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009900" y="12573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572000" y="19812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278825" y="1600200"/>
              <a:ext cx="77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f( , , ,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76400" y="22860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057400" y="26670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2098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54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7" grpId="0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940070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Points on cell to 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ExampleCellCen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494"/>
            <a:ext cx="2971800" cy="2228850"/>
          </a:xfrm>
          <a:prstGeom prst="rect">
            <a:avLst/>
          </a:prstGeom>
        </p:spPr>
      </p:pic>
      <p:pic>
        <p:nvPicPr>
          <p:cNvPr id="9" name="Picture 8" descr="ExampleCellDerivati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039494"/>
            <a:ext cx="2971800" cy="2228850"/>
          </a:xfrm>
          <a:prstGeom prst="rect">
            <a:avLst/>
          </a:prstGeom>
        </p:spPr>
      </p:pic>
      <p:pic>
        <p:nvPicPr>
          <p:cNvPr id="10" name="Picture 9" descr="ExampleMeshQua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39494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04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3967468" y="3009900"/>
            <a:ext cx="1347482" cy="1181100"/>
            <a:chOff x="3967468" y="3009900"/>
            <a:chExt cx="1347482" cy="1181100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3967468" y="3299094"/>
              <a:ext cx="604532" cy="3585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4454729" y="3009900"/>
              <a:ext cx="117271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572000" y="3009900"/>
              <a:ext cx="74295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4572000" y="3299094"/>
              <a:ext cx="293789" cy="3585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435679" y="3657600"/>
              <a:ext cx="136321" cy="266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967468" y="3657600"/>
              <a:ext cx="604532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572000" y="3657600"/>
              <a:ext cx="742950" cy="266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572000" y="3657600"/>
              <a:ext cx="282779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6200" y="3009900"/>
            <a:ext cx="1447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959429" y="3009900"/>
            <a:ext cx="1374571" cy="1181100"/>
            <a:chOff x="3959429" y="3009900"/>
            <a:chExt cx="1374571" cy="1181100"/>
          </a:xfrm>
        </p:grpSpPr>
        <p:sp>
          <p:nvSpPr>
            <p:cNvPr id="4" name="Rectangle 3"/>
            <p:cNvSpPr/>
            <p:nvPr/>
          </p:nvSpPr>
          <p:spPr>
            <a:xfrm>
              <a:off x="3962400" y="32766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876800" y="30099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19600" y="30099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873829" y="39243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959429" y="39243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967468" y="30099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765958" y="2876550"/>
            <a:ext cx="1796642" cy="1447800"/>
            <a:chOff x="3765958" y="2876550"/>
            <a:chExt cx="1796642" cy="1447800"/>
          </a:xfrm>
        </p:grpSpPr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V="1">
              <a:off x="4645229" y="32766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V="1">
              <a:off x="5334000" y="28765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3765958" y="32766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V="1">
              <a:off x="4454729" y="28765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4645229" y="41910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5334000" y="37909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>
              <a:cxnSpLocks noChangeAspect="1"/>
            </p:cNvCxnSpPr>
            <p:nvPr/>
          </p:nvCxnSpPr>
          <p:spPr>
            <a:xfrm flipV="1">
              <a:off x="3765958" y="41910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 flipV="1">
              <a:off x="4454729" y="37909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665374" y="3009900"/>
            <a:ext cx="1997810" cy="266700"/>
            <a:chOff x="3665374" y="3009900"/>
            <a:chExt cx="1997810" cy="2667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73829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65374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334000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125545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646324" y="3924300"/>
            <a:ext cx="1997810" cy="266700"/>
            <a:chOff x="3665374" y="3009900"/>
            <a:chExt cx="1997810" cy="2667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873829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665374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34000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125545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967468" y="2689493"/>
            <a:ext cx="1347482" cy="609600"/>
            <a:chOff x="3967468" y="2689493"/>
            <a:chExt cx="1347482" cy="609600"/>
          </a:xfrm>
        </p:grpSpPr>
        <p:grpSp>
          <p:nvGrpSpPr>
            <p:cNvPr id="40" name="Group 39"/>
            <p:cNvGrpSpPr/>
            <p:nvPr/>
          </p:nvGrpSpPr>
          <p:grpSpPr>
            <a:xfrm>
              <a:off x="4416629" y="2689493"/>
              <a:ext cx="898321" cy="304800"/>
              <a:chOff x="4416629" y="2689493"/>
              <a:chExt cx="898321" cy="3048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3967468" y="2994293"/>
              <a:ext cx="898321" cy="304800"/>
              <a:chOff x="4416629" y="2689493"/>
              <a:chExt cx="898321" cy="3048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3986518" y="3886200"/>
            <a:ext cx="1347482" cy="609600"/>
            <a:chOff x="3967468" y="2689493"/>
            <a:chExt cx="1347482" cy="609600"/>
          </a:xfrm>
        </p:grpSpPr>
        <p:grpSp>
          <p:nvGrpSpPr>
            <p:cNvPr id="46" name="Group 45"/>
            <p:cNvGrpSpPr/>
            <p:nvPr/>
          </p:nvGrpSpPr>
          <p:grpSpPr>
            <a:xfrm>
              <a:off x="4416629" y="2689493"/>
              <a:ext cx="898321" cy="304800"/>
              <a:chOff x="4416629" y="2689493"/>
              <a:chExt cx="898321" cy="3048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3967468" y="2994293"/>
              <a:ext cx="898321" cy="304800"/>
              <a:chOff x="4416629" y="2689493"/>
              <a:chExt cx="898321" cy="3048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53" name="Curved Connector 52"/>
          <p:cNvCxnSpPr>
            <a:stCxn id="3" idx="3"/>
          </p:cNvCxnSpPr>
          <p:nvPr/>
        </p:nvCxnSpPr>
        <p:spPr>
          <a:xfrm>
            <a:off x="1524000" y="3276600"/>
            <a:ext cx="3048000" cy="381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ectangle 18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150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874E-6 -2.05651E-6 C 0.00365 -0.03404 0.00747 -0.06786 0.05331 -0.09009 C 0.09916 -0.11232 0.18702 -0.12274 0.27505 -0.13316 " pathEditMode="relative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13" grpId="0" animBg="1"/>
      <p:bldP spid="1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2" name="Right Triangle 111"/>
          <p:cNvSpPr/>
          <p:nvPr/>
        </p:nvSpPr>
        <p:spPr>
          <a:xfrm rot="5400000">
            <a:off x="45720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endCxn id="135" idx="1"/>
          </p:cNvCxnSpPr>
          <p:nvPr/>
        </p:nvCxnSpPr>
        <p:spPr>
          <a:xfrm>
            <a:off x="5105400" y="1981200"/>
            <a:ext cx="2209800" cy="685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ight Triangle 112"/>
          <p:cNvSpPr/>
          <p:nvPr/>
        </p:nvSpPr>
        <p:spPr>
          <a:xfrm rot="5400000">
            <a:off x="45720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255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2.69569E-6 C 0.06442 -0.00046 0.13006 -0.00046 0.17607 0.02154 C 0.22191 0.04377 0.24831 0.08847 0.27488 0.13317 " pathEditMode="relative" rAng="0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7" y="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13" grpId="0" animBg="1"/>
      <p:bldP spid="1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66294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Triangle 113"/>
          <p:cNvSpPr/>
          <p:nvPr/>
        </p:nvSpPr>
        <p:spPr>
          <a:xfrm rot="5400000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Triangle 114"/>
          <p:cNvSpPr/>
          <p:nvPr/>
        </p:nvSpPr>
        <p:spPr>
          <a:xfrm rot="5400000" flipH="1" flipV="1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Triangle 115"/>
          <p:cNvSpPr/>
          <p:nvPr/>
        </p:nvSpPr>
        <p:spPr>
          <a:xfrm>
            <a:off x="70866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50"/>
          <p:cNvSpPr>
            <a:spLocks/>
          </p:cNvSpPr>
          <p:nvPr/>
        </p:nvSpPr>
        <p:spPr bwMode="auto">
          <a:xfrm rot="5400000" flipV="1">
            <a:off x="6286500" y="1866900"/>
            <a:ext cx="457200" cy="2286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 rot="5400000" flipV="1">
            <a:off x="6172200" y="2209800"/>
            <a:ext cx="457200" cy="4572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Rectangle 18"/>
          <p:cNvSpPr>
            <a:spLocks noChangeArrowheads="1"/>
          </p:cNvSpPr>
          <p:nvPr/>
        </p:nvSpPr>
        <p:spPr bwMode="auto">
          <a:xfrm>
            <a:off x="6629400" y="2209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1" name="Right Triangle 120"/>
          <p:cNvSpPr/>
          <p:nvPr/>
        </p:nvSpPr>
        <p:spPr>
          <a:xfrm rot="10800000">
            <a:off x="61722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Triangle 121"/>
          <p:cNvSpPr/>
          <p:nvPr/>
        </p:nvSpPr>
        <p:spPr>
          <a:xfrm rot="5400000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Triangle 122"/>
          <p:cNvSpPr/>
          <p:nvPr/>
        </p:nvSpPr>
        <p:spPr>
          <a:xfrm rot="5400000" flipH="1" flipV="1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8"/>
          <p:cNvSpPr>
            <a:spLocks noChangeArrowheads="1"/>
          </p:cNvSpPr>
          <p:nvPr/>
        </p:nvSpPr>
        <p:spPr bwMode="auto">
          <a:xfrm>
            <a:off x="6629400" y="31242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5" name="Right Triangle 124"/>
          <p:cNvSpPr/>
          <p:nvPr/>
        </p:nvSpPr>
        <p:spPr>
          <a:xfrm rot="5400000" flipH="1" flipV="1">
            <a:off x="61722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Triangle 125"/>
          <p:cNvSpPr/>
          <p:nvPr/>
        </p:nvSpPr>
        <p:spPr>
          <a:xfrm rot="5400000">
            <a:off x="66294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Triangle 126"/>
          <p:cNvSpPr/>
          <p:nvPr/>
        </p:nvSpPr>
        <p:spPr>
          <a:xfrm>
            <a:off x="6629400" y="4038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8"/>
          <p:cNvSpPr>
            <a:spLocks noChangeArrowheads="1"/>
          </p:cNvSpPr>
          <p:nvPr/>
        </p:nvSpPr>
        <p:spPr bwMode="auto">
          <a:xfrm>
            <a:off x="6172200" y="4038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ight Triangle 129"/>
          <p:cNvSpPr/>
          <p:nvPr/>
        </p:nvSpPr>
        <p:spPr>
          <a:xfrm rot="10800000">
            <a:off x="6172200" y="4495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6294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2" name="Rectangle 18"/>
          <p:cNvSpPr>
            <a:spLocks noChangeArrowheads="1"/>
          </p:cNvSpPr>
          <p:nvPr/>
        </p:nvSpPr>
        <p:spPr bwMode="auto">
          <a:xfrm>
            <a:off x="70866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" name="Right Triangle 132"/>
          <p:cNvSpPr/>
          <p:nvPr/>
        </p:nvSpPr>
        <p:spPr>
          <a:xfrm rot="10800000">
            <a:off x="66294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Triangle 133"/>
          <p:cNvSpPr/>
          <p:nvPr/>
        </p:nvSpPr>
        <p:spPr>
          <a:xfrm rot="5400000">
            <a:off x="70866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206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920484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0</a:t>
                      </a:r>
                      <a:r>
                        <a:rPr lang="en-US" sz="2400" baseline="0" dirty="0" smtClean="0"/>
                        <a:t> or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0</a:t>
                      </a:r>
                      <a:r>
                        <a:rPr lang="en-US" sz="2400" baseline="0" dirty="0" smtClean="0"/>
                        <a:t> or more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(or find unused)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Extr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38600"/>
            <a:ext cx="2971800" cy="2228850"/>
          </a:xfrm>
          <a:prstGeom prst="rect">
            <a:avLst/>
          </a:prstGeom>
        </p:spPr>
      </p:pic>
      <p:pic>
        <p:nvPicPr>
          <p:cNvPr id="6" name="Picture 5" descr="ExampleThresh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31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66294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Triangle 113"/>
          <p:cNvSpPr/>
          <p:nvPr/>
        </p:nvSpPr>
        <p:spPr>
          <a:xfrm rot="5400000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Triangle 114"/>
          <p:cNvSpPr/>
          <p:nvPr/>
        </p:nvSpPr>
        <p:spPr>
          <a:xfrm rot="5400000" flipH="1" flipV="1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Triangle 115"/>
          <p:cNvSpPr/>
          <p:nvPr/>
        </p:nvSpPr>
        <p:spPr>
          <a:xfrm>
            <a:off x="70866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50"/>
          <p:cNvSpPr>
            <a:spLocks/>
          </p:cNvSpPr>
          <p:nvPr/>
        </p:nvSpPr>
        <p:spPr bwMode="auto">
          <a:xfrm rot="5400000" flipV="1">
            <a:off x="6286500" y="1866900"/>
            <a:ext cx="457200" cy="2286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 rot="5400000" flipV="1">
            <a:off x="6172200" y="2209800"/>
            <a:ext cx="457200" cy="4572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Rectangle 18"/>
          <p:cNvSpPr>
            <a:spLocks noChangeArrowheads="1"/>
          </p:cNvSpPr>
          <p:nvPr/>
        </p:nvSpPr>
        <p:spPr bwMode="auto">
          <a:xfrm>
            <a:off x="6629400" y="2209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1" name="Right Triangle 120"/>
          <p:cNvSpPr/>
          <p:nvPr/>
        </p:nvSpPr>
        <p:spPr>
          <a:xfrm rot="10800000">
            <a:off x="61722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Triangle 121"/>
          <p:cNvSpPr/>
          <p:nvPr/>
        </p:nvSpPr>
        <p:spPr>
          <a:xfrm rot="5400000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Triangle 122"/>
          <p:cNvSpPr/>
          <p:nvPr/>
        </p:nvSpPr>
        <p:spPr>
          <a:xfrm rot="5400000" flipH="1" flipV="1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8"/>
          <p:cNvSpPr>
            <a:spLocks noChangeArrowheads="1"/>
          </p:cNvSpPr>
          <p:nvPr/>
        </p:nvSpPr>
        <p:spPr bwMode="auto">
          <a:xfrm>
            <a:off x="6629400" y="31242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5" name="Right Triangle 124"/>
          <p:cNvSpPr/>
          <p:nvPr/>
        </p:nvSpPr>
        <p:spPr>
          <a:xfrm rot="5400000" flipH="1" flipV="1">
            <a:off x="61722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Triangle 125"/>
          <p:cNvSpPr/>
          <p:nvPr/>
        </p:nvSpPr>
        <p:spPr>
          <a:xfrm rot="5400000">
            <a:off x="66294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Triangle 126"/>
          <p:cNvSpPr/>
          <p:nvPr/>
        </p:nvSpPr>
        <p:spPr>
          <a:xfrm>
            <a:off x="6629400" y="4038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8"/>
          <p:cNvSpPr>
            <a:spLocks noChangeArrowheads="1"/>
          </p:cNvSpPr>
          <p:nvPr/>
        </p:nvSpPr>
        <p:spPr bwMode="auto">
          <a:xfrm>
            <a:off x="6172200" y="4038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ight Triangle 129"/>
          <p:cNvSpPr/>
          <p:nvPr/>
        </p:nvSpPr>
        <p:spPr>
          <a:xfrm rot="10800000">
            <a:off x="6172200" y="4495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6294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2" name="Rectangle 18"/>
          <p:cNvSpPr>
            <a:spLocks noChangeArrowheads="1"/>
          </p:cNvSpPr>
          <p:nvPr/>
        </p:nvSpPr>
        <p:spPr bwMode="auto">
          <a:xfrm>
            <a:off x="70866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" name="Right Triangle 132"/>
          <p:cNvSpPr/>
          <p:nvPr/>
        </p:nvSpPr>
        <p:spPr>
          <a:xfrm rot="10800000">
            <a:off x="66294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Triangle 133"/>
          <p:cNvSpPr/>
          <p:nvPr/>
        </p:nvSpPr>
        <p:spPr>
          <a:xfrm rot="5400000">
            <a:off x="70866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953000" y="1524000"/>
            <a:ext cx="12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these</a:t>
            </a:r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096000" y="1752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867400" y="18288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715000" y="1828800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038600" y="2819400"/>
            <a:ext cx="15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these</a:t>
            </a:r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5486400" y="30480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5410200" y="3124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5029200" y="31242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21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2209800"/>
            <a:ext cx="5029200" cy="838200"/>
            <a:chOff x="2514600" y="2209800"/>
            <a:chExt cx="5029200" cy="838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/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/>
          <p:cNvSpPr/>
          <p:nvPr/>
        </p:nvSpPr>
        <p:spPr>
          <a:xfrm rot="19139459">
            <a:off x="7495853" y="29163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16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 is Threads, Threads, Threads!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succeed at extreme scale, you need to consider the finest possible level of concurrency</a:t>
            </a:r>
          </a:p>
          <a:p>
            <a:pPr lvl="1"/>
            <a:r>
              <a:rPr lang="en-US" dirty="0" smtClean="0"/>
              <a:t>Expect each thread to process exactly one element</a:t>
            </a:r>
          </a:p>
          <a:p>
            <a:pPr lvl="1"/>
            <a:r>
              <a:rPr lang="en-US" dirty="0" smtClean="0"/>
              <a:t>Disallow communication among threads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497952"/>
              </p:ext>
            </p:extLst>
          </p:nvPr>
        </p:nvGraphicFramePr>
        <p:xfrm>
          <a:off x="142875" y="1270000"/>
          <a:ext cx="885825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4808"/>
                <a:gridCol w="2215519"/>
                <a:gridCol w="2423606"/>
                <a:gridCol w="2294317"/>
              </a:tblGrid>
              <a:tr h="3090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Jaguar – XT5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Titan – XK7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Exascale*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Cores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224,256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299,008 and</a:t>
                      </a:r>
                    </a:p>
                    <a:p>
                      <a:r>
                        <a:rPr lang="en-US" sz="1800" dirty="0" smtClean="0"/>
                        <a:t>18,688 </a:t>
                      </a:r>
                      <a:r>
                        <a:rPr lang="en-US" sz="1800" dirty="0" err="1" smtClean="0"/>
                        <a:t>gpu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 billion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Concurrency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224,256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r>
                        <a:rPr lang="en-US" sz="1800" baseline="0" dirty="0" smtClean="0"/>
                        <a:t> – 500 million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 – 100 </a:t>
                      </a:r>
                      <a:r>
                        <a:rPr lang="en-US" sz="1800" baseline="0" dirty="0" smtClean="0"/>
                        <a:t>billion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Memory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300 Terabytes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700</a:t>
                      </a:r>
                      <a:r>
                        <a:rPr lang="en-US" sz="1800" baseline="0" dirty="0" smtClean="0"/>
                        <a:t> Terabytes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128 </a:t>
                      </a:r>
                      <a:r>
                        <a:rPr lang="en-US" sz="1800" dirty="0" err="1" smtClean="0"/>
                        <a:t>Petabytes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581001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9399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10" name="Right Arrow 109"/>
          <p:cNvSpPr/>
          <p:nvPr/>
        </p:nvSpPr>
        <p:spPr>
          <a:xfrm rot="19139459">
            <a:off x="7495853" y="29163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 rot="16008713">
            <a:off x="6639817" y="107286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 rot="17738404">
            <a:off x="6929177" y="102130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/>
          <p:cNvSpPr/>
          <p:nvPr/>
        </p:nvSpPr>
        <p:spPr>
          <a:xfrm rot="17667439">
            <a:off x="7155213" y="109702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17596625">
            <a:off x="6466778" y="155366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 rot="17134335">
            <a:off x="6904944" y="154769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 rot="17790975">
            <a:off x="7388226" y="155499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0060503">
            <a:off x="8410253" y="33735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20895615">
            <a:off x="8401272" y="392256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20415930">
            <a:off x="8410255" y="428795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682609">
            <a:off x="8400804" y="483593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 rot="740470">
            <a:off x="8402028" y="537207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 rot="1226347">
            <a:off x="8409922" y="577432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8660101">
            <a:off x="8175727" y="293910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 rot="18101611">
            <a:off x="7931638" y="247004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18109402">
            <a:off x="7931868" y="292723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19806726">
            <a:off x="7953054" y="33735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9870467">
            <a:off x="7953054" y="38307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20408117">
            <a:off x="7952303" y="432513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/>
          <p:cNvSpPr/>
          <p:nvPr/>
        </p:nvSpPr>
        <p:spPr>
          <a:xfrm rot="21025003">
            <a:off x="7941170" y="483072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 rot="703998">
            <a:off x="7944063" y="529415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 rot="1466126">
            <a:off x="7955018" y="57835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 rot="18541222">
            <a:off x="7495853" y="20019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 rot="18715334">
            <a:off x="7495853" y="24591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ight Arrow 138"/>
          <p:cNvSpPr/>
          <p:nvPr/>
        </p:nvSpPr>
        <p:spPr>
          <a:xfrm rot="19885175">
            <a:off x="7495853" y="33735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/>
          <p:cNvSpPr/>
          <p:nvPr/>
        </p:nvSpPr>
        <p:spPr>
          <a:xfrm rot="19945912">
            <a:off x="7495853" y="38307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/>
          <p:cNvSpPr/>
          <p:nvPr/>
        </p:nvSpPr>
        <p:spPr>
          <a:xfrm rot="20588997">
            <a:off x="7492553" y="431751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rot="20120740">
            <a:off x="7497914" y="479344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/>
          <p:cNvSpPr/>
          <p:nvPr/>
        </p:nvSpPr>
        <p:spPr>
          <a:xfrm rot="20130837">
            <a:off x="7497842" y="5250277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 rot="21241840">
            <a:off x="7478455" y="573419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 rot="19139459">
            <a:off x="7038653" y="20019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 rot="18048000">
            <a:off x="6939423" y="247005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/>
          <p:cNvSpPr/>
          <p:nvPr/>
        </p:nvSpPr>
        <p:spPr>
          <a:xfrm rot="18518621">
            <a:off x="6951936" y="2925267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 rot="19696499">
            <a:off x="7038650" y="337355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 rot="19687818">
            <a:off x="7038649" y="383074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489720">
            <a:off x="7024699" y="436928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 rot="857000">
            <a:off x="7032710" y="48440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1171872">
            <a:off x="7037650" y="531491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18424802">
            <a:off x="6492546" y="201159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 rot="18251687">
            <a:off x="6488104" y="246970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18687524">
            <a:off x="6498286" y="292354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9682718">
            <a:off x="6581451" y="337354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ight Arrow 156"/>
          <p:cNvSpPr/>
          <p:nvPr/>
        </p:nvSpPr>
        <p:spPr>
          <a:xfrm rot="20132045">
            <a:off x="6581450" y="383074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/>
          <p:cNvSpPr/>
          <p:nvPr/>
        </p:nvSpPr>
        <p:spPr>
          <a:xfrm rot="396420">
            <a:off x="6565086" y="436456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/>
          <p:cNvSpPr/>
          <p:nvPr/>
        </p:nvSpPr>
        <p:spPr>
          <a:xfrm rot="20447904">
            <a:off x="6580194" y="478069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/>
          <p:cNvSpPr/>
          <p:nvPr/>
        </p:nvSpPr>
        <p:spPr>
          <a:xfrm rot="1297990">
            <a:off x="6581920" y="531997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/>
          <p:cNvSpPr/>
          <p:nvPr/>
        </p:nvSpPr>
        <p:spPr>
          <a:xfrm rot="1794424">
            <a:off x="6584822" y="579476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ight Arrow 161"/>
          <p:cNvSpPr/>
          <p:nvPr/>
        </p:nvSpPr>
        <p:spPr>
          <a:xfrm rot="17192948">
            <a:off x="6221728" y="19296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ight Arrow 162"/>
          <p:cNvSpPr/>
          <p:nvPr/>
        </p:nvSpPr>
        <p:spPr>
          <a:xfrm rot="17302893">
            <a:off x="5997840" y="246472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/>
          <p:cNvSpPr/>
          <p:nvPr/>
        </p:nvSpPr>
        <p:spPr>
          <a:xfrm rot="18463842">
            <a:off x="6036276" y="284951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/>
          <p:cNvSpPr/>
          <p:nvPr/>
        </p:nvSpPr>
        <p:spPr>
          <a:xfrm rot="18873941">
            <a:off x="6124254" y="33735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Arrow 165"/>
          <p:cNvSpPr/>
          <p:nvPr/>
        </p:nvSpPr>
        <p:spPr>
          <a:xfrm rot="19945004">
            <a:off x="6124254" y="38307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/>
          <p:cNvSpPr/>
          <p:nvPr/>
        </p:nvSpPr>
        <p:spPr>
          <a:xfrm rot="19967474">
            <a:off x="6127183" y="434165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/>
          <p:cNvSpPr/>
          <p:nvPr/>
        </p:nvSpPr>
        <p:spPr>
          <a:xfrm rot="20179669">
            <a:off x="6125863" y="479127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/>
          <p:cNvSpPr/>
          <p:nvPr/>
        </p:nvSpPr>
        <p:spPr>
          <a:xfrm rot="20133502">
            <a:off x="6126221" y="525017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 rot="19840595">
            <a:off x="6127569" y="571744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/>
          <p:cNvSpPr/>
          <p:nvPr/>
        </p:nvSpPr>
        <p:spPr>
          <a:xfrm rot="16783252">
            <a:off x="5745524" y="283596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/>
          <p:cNvSpPr/>
          <p:nvPr/>
        </p:nvSpPr>
        <p:spPr>
          <a:xfrm rot="19139459">
            <a:off x="5667054" y="337355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/>
          <p:cNvSpPr/>
          <p:nvPr/>
        </p:nvSpPr>
        <p:spPr>
          <a:xfrm rot="19926032">
            <a:off x="5667054" y="38307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ight Arrow 173"/>
          <p:cNvSpPr/>
          <p:nvPr/>
        </p:nvSpPr>
        <p:spPr>
          <a:xfrm rot="19593009">
            <a:off x="5667054" y="42879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ight Arrow 174"/>
          <p:cNvSpPr/>
          <p:nvPr/>
        </p:nvSpPr>
        <p:spPr>
          <a:xfrm rot="19788334">
            <a:off x="5667054" y="47451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ight Arrow 175"/>
          <p:cNvSpPr/>
          <p:nvPr/>
        </p:nvSpPr>
        <p:spPr>
          <a:xfrm rot="20040509">
            <a:off x="5669624" y="525352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ight Arrow 176"/>
          <p:cNvSpPr/>
          <p:nvPr/>
        </p:nvSpPr>
        <p:spPr>
          <a:xfrm rot="19807528">
            <a:off x="5670420" y="571850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47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7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9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1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2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3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4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6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8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9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993317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element to many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element to many cells (constant number)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ExampleRibb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29150"/>
            <a:ext cx="2971800" cy="2228850"/>
          </a:xfrm>
          <a:prstGeom prst="rect">
            <a:avLst/>
          </a:prstGeom>
        </p:spPr>
      </p:pic>
      <p:pic>
        <p:nvPicPr>
          <p:cNvPr id="9" name="Picture 8" descr="ExampleTube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971800" cy="222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pic>
        <p:nvPicPr>
          <p:cNvPr id="3" name="Picture 2" descr="ExampleGlyp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600"/>
            <a:ext cx="2971800" cy="2228850"/>
          </a:xfrm>
          <a:prstGeom prst="rect">
            <a:avLst/>
          </a:prstGeom>
        </p:spPr>
      </p:pic>
      <p:pic>
        <p:nvPicPr>
          <p:cNvPr id="8" name="Picture 7" descr="ExampleShrin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281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ectangle 18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54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874E-6 -2.05651E-6 C 0.00365 -0.03404 0.00747 -0.06786 0.05331 -0.09009 C 0.09916 -0.11232 0.18702 -0.12274 0.27505 -0.13316 " pathEditMode="relative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13" grpId="0" animBg="1"/>
      <p:bldP spid="1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>
            <a:off x="5105400" y="1981200"/>
            <a:ext cx="2209800" cy="685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6"/>
          <p:cNvSpPr>
            <a:spLocks noChangeArrowheads="1"/>
          </p:cNvSpPr>
          <p:nvPr/>
        </p:nvSpPr>
        <p:spPr bwMode="auto">
          <a:xfrm rot="5400000">
            <a:off x="4572000" y="1752600"/>
            <a:ext cx="457200" cy="4572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4648200" y="17526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4648200" y="17526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279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2551E-7 -7.89535E-7 C 0.06664 0.00046 0.13346 0.00092 0.17962 0.02338 C 0.22579 0.04584 0.25113 0.0903 0.27664 0.13475 " pathEditMode="relative" ptsTypes="aaA">
                                      <p:cBhvr>
                                        <p:cTn id="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3" idx="0"/>
          </p:cNvCxnSpPr>
          <p:nvPr/>
        </p:nvCxnSpPr>
        <p:spPr>
          <a:xfrm flipV="1">
            <a:off x="6477000" y="1981200"/>
            <a:ext cx="1524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3" idx="0"/>
          </p:cNvCxnSpPr>
          <p:nvPr/>
        </p:nvCxnSpPr>
        <p:spPr>
          <a:xfrm flipV="1">
            <a:off x="6629400" y="18288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68" idx="3"/>
          </p:cNvCxnSpPr>
          <p:nvPr/>
        </p:nvCxnSpPr>
        <p:spPr>
          <a:xfrm>
            <a:off x="7086600" y="18288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8" idx="3"/>
          </p:cNvCxnSpPr>
          <p:nvPr/>
        </p:nvCxnSpPr>
        <p:spPr>
          <a:xfrm>
            <a:off x="7315200" y="2209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86" idx="1"/>
          </p:cNvCxnSpPr>
          <p:nvPr/>
        </p:nvCxnSpPr>
        <p:spPr>
          <a:xfrm>
            <a:off x="6248400" y="2514600"/>
            <a:ext cx="1524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400800" y="26670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71" idx="2"/>
          </p:cNvCxnSpPr>
          <p:nvPr/>
        </p:nvCxnSpPr>
        <p:spPr>
          <a:xfrm flipH="1">
            <a:off x="7086600" y="31242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88" idx="1"/>
          </p:cNvCxnSpPr>
          <p:nvPr/>
        </p:nvCxnSpPr>
        <p:spPr>
          <a:xfrm flipH="1">
            <a:off x="6400800" y="31242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6" idx="2"/>
            <a:endCxn id="96" idx="3"/>
          </p:cNvCxnSpPr>
          <p:nvPr/>
        </p:nvCxnSpPr>
        <p:spPr>
          <a:xfrm flipH="1">
            <a:off x="6858000" y="3352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7" idx="3"/>
          </p:cNvCxnSpPr>
          <p:nvPr/>
        </p:nvCxnSpPr>
        <p:spPr>
          <a:xfrm flipH="1">
            <a:off x="6172200" y="35814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6" idx="3"/>
          </p:cNvCxnSpPr>
          <p:nvPr/>
        </p:nvCxnSpPr>
        <p:spPr>
          <a:xfrm flipH="1">
            <a:off x="6705600" y="35814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096000" y="39624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96000" y="4038600"/>
            <a:ext cx="76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endCxn id="98" idx="3"/>
          </p:cNvCxnSpPr>
          <p:nvPr/>
        </p:nvCxnSpPr>
        <p:spPr>
          <a:xfrm>
            <a:off x="6705600" y="40386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172200" y="44196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91" idx="1"/>
          </p:cNvCxnSpPr>
          <p:nvPr/>
        </p:nvCxnSpPr>
        <p:spPr>
          <a:xfrm>
            <a:off x="6248400" y="4495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90" idx="3"/>
          </p:cNvCxnSpPr>
          <p:nvPr/>
        </p:nvCxnSpPr>
        <p:spPr>
          <a:xfrm>
            <a:off x="6400800" y="4953000"/>
            <a:ext cx="2286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75" idx="2"/>
          </p:cNvCxnSpPr>
          <p:nvPr/>
        </p:nvCxnSpPr>
        <p:spPr>
          <a:xfrm>
            <a:off x="6629400" y="50292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98" idx="3"/>
            <a:endCxn id="74" idx="2"/>
          </p:cNvCxnSpPr>
          <p:nvPr/>
        </p:nvCxnSpPr>
        <p:spPr>
          <a:xfrm>
            <a:off x="6858000" y="4495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2"/>
            <a:endCxn id="74" idx="3"/>
          </p:cNvCxnSpPr>
          <p:nvPr/>
        </p:nvCxnSpPr>
        <p:spPr>
          <a:xfrm>
            <a:off x="7086600" y="47244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5" idx="2"/>
            <a:endCxn id="74" idx="3"/>
          </p:cNvCxnSpPr>
          <p:nvPr/>
        </p:nvCxnSpPr>
        <p:spPr>
          <a:xfrm flipV="1">
            <a:off x="7086600" y="49530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10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031733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cell to 0 or more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</a:t>
                      </a:r>
                      <a:r>
                        <a:rPr lang="en-US" sz="2400" baseline="0" dirty="0" smtClean="0"/>
                        <a:t> 0 or more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Interpolated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Resolve duplicate points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Clip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81200"/>
            <a:ext cx="2971800" cy="2228850"/>
          </a:xfrm>
          <a:prstGeom prst="rect">
            <a:avLst/>
          </a:prstGeom>
        </p:spPr>
      </p:pic>
      <p:pic>
        <p:nvPicPr>
          <p:cNvPr id="6" name="Picture 5" descr="ExampleConto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9" y="4191000"/>
            <a:ext cx="2971800" cy="2228850"/>
          </a:xfrm>
          <a:prstGeom prst="rect">
            <a:avLst/>
          </a:prstGeom>
        </p:spPr>
      </p:pic>
      <p:pic>
        <p:nvPicPr>
          <p:cNvPr id="10" name="Picture 9" descr="ExampleSli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5" y="4191000"/>
            <a:ext cx="2971800" cy="2228850"/>
          </a:xfrm>
          <a:prstGeom prst="rect">
            <a:avLst/>
          </a:prstGeom>
        </p:spPr>
      </p:pic>
      <p:pic>
        <p:nvPicPr>
          <p:cNvPr id="11" name="Picture 10" descr="ExampleTessell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1910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089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3" idx="0"/>
          </p:cNvCxnSpPr>
          <p:nvPr/>
        </p:nvCxnSpPr>
        <p:spPr>
          <a:xfrm flipV="1">
            <a:off x="6477000" y="1981200"/>
            <a:ext cx="1524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3" idx="0"/>
          </p:cNvCxnSpPr>
          <p:nvPr/>
        </p:nvCxnSpPr>
        <p:spPr>
          <a:xfrm flipV="1">
            <a:off x="6629400" y="18288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68" idx="3"/>
          </p:cNvCxnSpPr>
          <p:nvPr/>
        </p:nvCxnSpPr>
        <p:spPr>
          <a:xfrm>
            <a:off x="7086600" y="18288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8" idx="3"/>
          </p:cNvCxnSpPr>
          <p:nvPr/>
        </p:nvCxnSpPr>
        <p:spPr>
          <a:xfrm>
            <a:off x="7315200" y="2209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86" idx="1"/>
          </p:cNvCxnSpPr>
          <p:nvPr/>
        </p:nvCxnSpPr>
        <p:spPr>
          <a:xfrm>
            <a:off x="6248400" y="2514600"/>
            <a:ext cx="1524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400800" y="26670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71" idx="2"/>
          </p:cNvCxnSpPr>
          <p:nvPr/>
        </p:nvCxnSpPr>
        <p:spPr>
          <a:xfrm flipH="1">
            <a:off x="7086600" y="31242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88" idx="1"/>
          </p:cNvCxnSpPr>
          <p:nvPr/>
        </p:nvCxnSpPr>
        <p:spPr>
          <a:xfrm flipH="1">
            <a:off x="6400800" y="31242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6" idx="2"/>
            <a:endCxn id="96" idx="3"/>
          </p:cNvCxnSpPr>
          <p:nvPr/>
        </p:nvCxnSpPr>
        <p:spPr>
          <a:xfrm flipH="1">
            <a:off x="6858000" y="3352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7" idx="3"/>
          </p:cNvCxnSpPr>
          <p:nvPr/>
        </p:nvCxnSpPr>
        <p:spPr>
          <a:xfrm flipH="1">
            <a:off x="6172200" y="35814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6" idx="3"/>
          </p:cNvCxnSpPr>
          <p:nvPr/>
        </p:nvCxnSpPr>
        <p:spPr>
          <a:xfrm flipH="1">
            <a:off x="6705600" y="35814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096000" y="39624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96000" y="4038600"/>
            <a:ext cx="76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endCxn id="98" idx="3"/>
          </p:cNvCxnSpPr>
          <p:nvPr/>
        </p:nvCxnSpPr>
        <p:spPr>
          <a:xfrm>
            <a:off x="6705600" y="40386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172200" y="44196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91" idx="1"/>
          </p:cNvCxnSpPr>
          <p:nvPr/>
        </p:nvCxnSpPr>
        <p:spPr>
          <a:xfrm>
            <a:off x="6248400" y="4495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90" idx="3"/>
          </p:cNvCxnSpPr>
          <p:nvPr/>
        </p:nvCxnSpPr>
        <p:spPr>
          <a:xfrm>
            <a:off x="6400800" y="4953000"/>
            <a:ext cx="2286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75" idx="2"/>
          </p:cNvCxnSpPr>
          <p:nvPr/>
        </p:nvCxnSpPr>
        <p:spPr>
          <a:xfrm>
            <a:off x="6629400" y="50292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98" idx="3"/>
            <a:endCxn id="74" idx="2"/>
          </p:cNvCxnSpPr>
          <p:nvPr/>
        </p:nvCxnSpPr>
        <p:spPr>
          <a:xfrm>
            <a:off x="6858000" y="4495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2"/>
            <a:endCxn id="74" idx="3"/>
          </p:cNvCxnSpPr>
          <p:nvPr/>
        </p:nvCxnSpPr>
        <p:spPr>
          <a:xfrm>
            <a:off x="7086600" y="47244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5" idx="2"/>
            <a:endCxn id="74" idx="3"/>
          </p:cNvCxnSpPr>
          <p:nvPr/>
        </p:nvCxnSpPr>
        <p:spPr>
          <a:xfrm flipV="1">
            <a:off x="7086600" y="49530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343400" y="274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Merge points</a:t>
            </a:r>
            <a:endParaRPr lang="en-US" dirty="0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5715000" y="29718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87" idx="3"/>
          </p:cNvCxnSpPr>
          <p:nvPr/>
        </p:nvCxnSpPr>
        <p:spPr>
          <a:xfrm>
            <a:off x="5486400" y="30480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334000" y="3048000"/>
            <a:ext cx="838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7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0335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09" name="Oval 108"/>
          <p:cNvSpPr/>
          <p:nvPr/>
        </p:nvSpPr>
        <p:spPr>
          <a:xfrm>
            <a:off x="74676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620000" y="2819400"/>
            <a:ext cx="143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3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1828800"/>
            <a:ext cx="5029200" cy="1219200"/>
            <a:chOff x="2514600" y="1828800"/>
            <a:chExt cx="5029200" cy="1219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267200" y="1828800"/>
              <a:ext cx="77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f( , , ,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905000" y="25146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286000" y="28956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32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7" grpId="0"/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1905000" y="25146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286000" y="28956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581401" y="25908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Incidence relationships may not be explicitly captured by topology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266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41148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44196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47244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50292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53340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35052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38100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41148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44196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47244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50292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53340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28956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32004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35052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9" name="Rectangle 19"/>
          <p:cNvSpPr>
            <a:spLocks noChangeArrowheads="1"/>
          </p:cNvSpPr>
          <p:nvPr/>
        </p:nvSpPr>
        <p:spPr bwMode="auto">
          <a:xfrm>
            <a:off x="38100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0" name="Rectangle 20"/>
          <p:cNvSpPr>
            <a:spLocks noChangeArrowheads="1"/>
          </p:cNvSpPr>
          <p:nvPr/>
        </p:nvSpPr>
        <p:spPr bwMode="auto">
          <a:xfrm>
            <a:off x="41148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1" name="Rectangle 21"/>
          <p:cNvSpPr>
            <a:spLocks noChangeArrowheads="1"/>
          </p:cNvSpPr>
          <p:nvPr/>
        </p:nvSpPr>
        <p:spPr bwMode="auto">
          <a:xfrm>
            <a:off x="44196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2" name="Rectangle 22"/>
          <p:cNvSpPr>
            <a:spLocks noChangeArrowheads="1"/>
          </p:cNvSpPr>
          <p:nvPr/>
        </p:nvSpPr>
        <p:spPr bwMode="auto">
          <a:xfrm>
            <a:off x="47244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3" name="Rectangle 23"/>
          <p:cNvSpPr>
            <a:spLocks noChangeArrowheads="1"/>
          </p:cNvSpPr>
          <p:nvPr/>
        </p:nvSpPr>
        <p:spPr bwMode="auto">
          <a:xfrm>
            <a:off x="50292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4" name="Freeform 24"/>
          <p:cNvSpPr>
            <a:spLocks/>
          </p:cNvSpPr>
          <p:nvPr/>
        </p:nvSpPr>
        <p:spPr bwMode="auto">
          <a:xfrm>
            <a:off x="2590800" y="40386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5" name="Freeform 25"/>
          <p:cNvSpPr>
            <a:spLocks/>
          </p:cNvSpPr>
          <p:nvPr/>
        </p:nvSpPr>
        <p:spPr bwMode="auto">
          <a:xfrm>
            <a:off x="2895600" y="38862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6" name="Freeform 26"/>
          <p:cNvSpPr>
            <a:spLocks/>
          </p:cNvSpPr>
          <p:nvPr/>
        </p:nvSpPr>
        <p:spPr bwMode="auto">
          <a:xfrm>
            <a:off x="3200400" y="37338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7" name="Freeform 27"/>
          <p:cNvSpPr>
            <a:spLocks/>
          </p:cNvSpPr>
          <p:nvPr/>
        </p:nvSpPr>
        <p:spPr bwMode="auto">
          <a:xfrm>
            <a:off x="3505200" y="35814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8" name="Freeform 28"/>
          <p:cNvSpPr>
            <a:spLocks/>
          </p:cNvSpPr>
          <p:nvPr/>
        </p:nvSpPr>
        <p:spPr bwMode="auto">
          <a:xfrm>
            <a:off x="3810000" y="34290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9" name="Rectangle 29"/>
          <p:cNvSpPr>
            <a:spLocks noChangeArrowheads="1"/>
          </p:cNvSpPr>
          <p:nvPr/>
        </p:nvSpPr>
        <p:spPr bwMode="auto">
          <a:xfrm flipV="1">
            <a:off x="41148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0" name="Rectangle 30"/>
          <p:cNvSpPr>
            <a:spLocks noChangeArrowheads="1"/>
          </p:cNvSpPr>
          <p:nvPr/>
        </p:nvSpPr>
        <p:spPr bwMode="auto">
          <a:xfrm flipV="1">
            <a:off x="44196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1" name="Rectangle 31"/>
          <p:cNvSpPr>
            <a:spLocks noChangeArrowheads="1"/>
          </p:cNvSpPr>
          <p:nvPr/>
        </p:nvSpPr>
        <p:spPr bwMode="auto">
          <a:xfrm flipV="1">
            <a:off x="47244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2" name="Rectangle 32"/>
          <p:cNvSpPr>
            <a:spLocks noChangeArrowheads="1"/>
          </p:cNvSpPr>
          <p:nvPr/>
        </p:nvSpPr>
        <p:spPr bwMode="auto">
          <a:xfrm flipV="1">
            <a:off x="50292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 flipV="1">
            <a:off x="53340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4" name="Rectangle 34"/>
          <p:cNvSpPr>
            <a:spLocks noChangeArrowheads="1"/>
          </p:cNvSpPr>
          <p:nvPr/>
        </p:nvSpPr>
        <p:spPr bwMode="auto">
          <a:xfrm flipV="1">
            <a:off x="35052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 flipV="1">
            <a:off x="38100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6" name="Rectangle 36"/>
          <p:cNvSpPr>
            <a:spLocks noChangeArrowheads="1"/>
          </p:cNvSpPr>
          <p:nvPr/>
        </p:nvSpPr>
        <p:spPr bwMode="auto">
          <a:xfrm flipV="1">
            <a:off x="41148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7" name="Rectangle 37"/>
          <p:cNvSpPr>
            <a:spLocks noChangeArrowheads="1"/>
          </p:cNvSpPr>
          <p:nvPr/>
        </p:nvSpPr>
        <p:spPr bwMode="auto">
          <a:xfrm flipV="1">
            <a:off x="44196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8" name="Rectangle 38"/>
          <p:cNvSpPr>
            <a:spLocks noChangeArrowheads="1"/>
          </p:cNvSpPr>
          <p:nvPr/>
        </p:nvSpPr>
        <p:spPr bwMode="auto">
          <a:xfrm flipV="1">
            <a:off x="47244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9" name="Rectangle 39"/>
          <p:cNvSpPr>
            <a:spLocks noChangeArrowheads="1"/>
          </p:cNvSpPr>
          <p:nvPr/>
        </p:nvSpPr>
        <p:spPr bwMode="auto">
          <a:xfrm flipV="1">
            <a:off x="50292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0" name="Rectangle 40"/>
          <p:cNvSpPr>
            <a:spLocks noChangeArrowheads="1"/>
          </p:cNvSpPr>
          <p:nvPr/>
        </p:nvSpPr>
        <p:spPr bwMode="auto">
          <a:xfrm flipV="1">
            <a:off x="53340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1" name="Rectangle 41"/>
          <p:cNvSpPr>
            <a:spLocks noChangeArrowheads="1"/>
          </p:cNvSpPr>
          <p:nvPr/>
        </p:nvSpPr>
        <p:spPr bwMode="auto">
          <a:xfrm flipV="1">
            <a:off x="28956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2" name="Rectangle 42"/>
          <p:cNvSpPr>
            <a:spLocks noChangeArrowheads="1"/>
          </p:cNvSpPr>
          <p:nvPr/>
        </p:nvSpPr>
        <p:spPr bwMode="auto">
          <a:xfrm flipV="1">
            <a:off x="32004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3" name="Rectangle 43"/>
          <p:cNvSpPr>
            <a:spLocks noChangeArrowheads="1"/>
          </p:cNvSpPr>
          <p:nvPr/>
        </p:nvSpPr>
        <p:spPr bwMode="auto">
          <a:xfrm flipV="1">
            <a:off x="35052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4" name="Rectangle 44"/>
          <p:cNvSpPr>
            <a:spLocks noChangeArrowheads="1"/>
          </p:cNvSpPr>
          <p:nvPr/>
        </p:nvSpPr>
        <p:spPr bwMode="auto">
          <a:xfrm flipV="1">
            <a:off x="38100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5" name="Rectangle 45"/>
          <p:cNvSpPr>
            <a:spLocks noChangeArrowheads="1"/>
          </p:cNvSpPr>
          <p:nvPr/>
        </p:nvSpPr>
        <p:spPr bwMode="auto">
          <a:xfrm flipV="1">
            <a:off x="41148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6" name="Rectangle 46"/>
          <p:cNvSpPr>
            <a:spLocks noChangeArrowheads="1"/>
          </p:cNvSpPr>
          <p:nvPr/>
        </p:nvSpPr>
        <p:spPr bwMode="auto">
          <a:xfrm flipV="1">
            <a:off x="44196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7" name="Rectangle 47"/>
          <p:cNvSpPr>
            <a:spLocks noChangeArrowheads="1"/>
          </p:cNvSpPr>
          <p:nvPr/>
        </p:nvSpPr>
        <p:spPr bwMode="auto">
          <a:xfrm flipV="1">
            <a:off x="47244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8" name="Rectangle 48"/>
          <p:cNvSpPr>
            <a:spLocks noChangeArrowheads="1"/>
          </p:cNvSpPr>
          <p:nvPr/>
        </p:nvSpPr>
        <p:spPr bwMode="auto">
          <a:xfrm flipV="1">
            <a:off x="50292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9" name="Freeform 49"/>
          <p:cNvSpPr>
            <a:spLocks/>
          </p:cNvSpPr>
          <p:nvPr/>
        </p:nvSpPr>
        <p:spPr bwMode="auto">
          <a:xfrm flipV="1">
            <a:off x="2590800" y="43434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0" name="Freeform 50"/>
          <p:cNvSpPr>
            <a:spLocks/>
          </p:cNvSpPr>
          <p:nvPr/>
        </p:nvSpPr>
        <p:spPr bwMode="auto">
          <a:xfrm flipV="1">
            <a:off x="2895600" y="46482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1" name="Freeform 51"/>
          <p:cNvSpPr>
            <a:spLocks/>
          </p:cNvSpPr>
          <p:nvPr/>
        </p:nvSpPr>
        <p:spPr bwMode="auto">
          <a:xfrm flipV="1">
            <a:off x="3200400" y="46482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2" name="Freeform 52"/>
          <p:cNvSpPr>
            <a:spLocks/>
          </p:cNvSpPr>
          <p:nvPr/>
        </p:nvSpPr>
        <p:spPr bwMode="auto">
          <a:xfrm flipV="1">
            <a:off x="3505200" y="49530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3" name="Freeform 53"/>
          <p:cNvSpPr>
            <a:spLocks/>
          </p:cNvSpPr>
          <p:nvPr/>
        </p:nvSpPr>
        <p:spPr bwMode="auto">
          <a:xfrm flipV="1">
            <a:off x="3810000" y="49530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54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55" name="Oval 54"/>
          <p:cNvSpPr/>
          <p:nvPr/>
        </p:nvSpPr>
        <p:spPr>
          <a:xfrm>
            <a:off x="838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38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8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38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38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906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2954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2954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2954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2954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2954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2954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2954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4478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7526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7526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7526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7526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7526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7526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7526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7526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098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2098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98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98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98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2098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98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2098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2098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6670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6670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6670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6670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6670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6670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6670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6670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5146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124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124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124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124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124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124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9718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/>
          <p:cNvSpPr/>
          <p:nvPr/>
        </p:nvSpPr>
        <p:spPr>
          <a:xfrm>
            <a:off x="3733800" y="1219200"/>
            <a:ext cx="457200" cy="464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19600" y="3276600"/>
            <a:ext cx="173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f/(x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,…)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14034"/>
      </p:ext>
    </p:extLst>
  </p:cSld>
  <p:clrMapOvr>
    <a:masterClrMapping/>
  </p:clrMapOvr>
  <p:transition xmlns:p14="http://schemas.microsoft.com/office/powerpoint/2010/main" advClick="0" advTm="250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28902 " pathEditMode="relative" ptsTypes="AA">
                                      <p:cBhvr>
                                        <p:cTn id="15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28902 " pathEditMode="relative" ptsTypes="AA">
                                      <p:cBhvr>
                                        <p:cTn id="15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838 0.21121 " pathEditMode="relative" ptsTypes="AA">
                                      <p:cBhvr>
                                        <p:cTn id="1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22233 " pathEditMode="relative" ptsTypes="AA">
                                      <p:cBhvr>
                                        <p:cTn id="16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22233 " pathEditMode="relative" ptsTypes="AA">
                                      <p:cBhvr>
                                        <p:cTn id="16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7 0.21121 " pathEditMode="relative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0.15563 " pathEditMode="relative" ptsTypes="AA">
                                      <p:cBhvr>
                                        <p:cTn id="16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15563 " pathEditMode="relative" ptsTypes="AA">
                                      <p:cBhvr>
                                        <p:cTn id="17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15563 " pathEditMode="relative" ptsTypes="AA">
                                      <p:cBhvr>
                                        <p:cTn id="17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15563 " pathEditMode="relative" ptsTypes="AA">
                                      <p:cBhvr>
                                        <p:cTn id="17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839 0.07782 " pathEditMode="relative" ptsTypes="AA">
                                      <p:cBhvr>
                                        <p:cTn id="17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169 0.07782 " pathEditMode="relative" ptsTypes="AA">
                                      <p:cBhvr>
                                        <p:cTn id="17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08893 " pathEditMode="relative" ptsTypes="AA">
                                      <p:cBhvr>
                                        <p:cTn id="18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 0.08889 " pathEditMode="relative" ptsTypes="AA">
                                      <p:cBhvr>
                                        <p:cTn id="1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 0.08889 " pathEditMode="relative" ptsTypes="AA">
                                      <p:cBhvr>
                                        <p:cTn id="18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489 0.08891 " pathEditMode="relative" ptsTypes="AA">
                                      <p:cBhvr>
                                        <p:cTn id="18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0.02223 " pathEditMode="relative" ptsTypes="AA">
                                      <p:cBhvr>
                                        <p:cTn id="18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02223 " pathEditMode="relative" ptsTypes="AA">
                                      <p:cBhvr>
                                        <p:cTn id="19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02223 " pathEditMode="relative" ptsTypes="AA">
                                      <p:cBhvr>
                                        <p:cTn id="19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02223 " pathEditMode="relative" ptsTypes="AA">
                                      <p:cBhvr>
                                        <p:cTn id="19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0.02223 " pathEditMode="relative" ptsTypes="AA">
                                      <p:cBhvr>
                                        <p:cTn id="19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0.02223 " pathEditMode="relative" ptsTypes="AA">
                                      <p:cBhvr>
                                        <p:cTn id="19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04446 " pathEditMode="relative" ptsTypes="AA">
                                      <p:cBhvr>
                                        <p:cTn id="20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04446 " pathEditMode="relative" ptsTypes="AA">
                                      <p:cBhvr>
                                        <p:cTn id="20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04446 " pathEditMode="relative" ptsTypes="AA">
                                      <p:cBhvr>
                                        <p:cTn id="20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04446 " pathEditMode="relative" ptsTypes="AA">
                                      <p:cBhvr>
                                        <p:cTn id="20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04446 " pathEditMode="relative" ptsTypes="AA">
                                      <p:cBhvr>
                                        <p:cTn id="20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04446 " pathEditMode="relative" ptsTypes="AA">
                                      <p:cBhvr>
                                        <p:cTn id="2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11116 " pathEditMode="relative" ptsTypes="AA">
                                      <p:cBhvr>
                                        <p:cTn id="213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11116 " pathEditMode="relative" ptsTypes="AA">
                                      <p:cBhvr>
                                        <p:cTn id="21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11116 " pathEditMode="relative" ptsTypes="AA">
                                      <p:cBhvr>
                                        <p:cTn id="21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11116 " pathEditMode="relative" ptsTypes="AA">
                                      <p:cBhvr>
                                        <p:cTn id="21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11116 " pathEditMode="relative" ptsTypes="AA">
                                      <p:cBhvr>
                                        <p:cTn id="22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11116 " pathEditMode="relative" ptsTypes="AA">
                                      <p:cBhvr>
                                        <p:cTn id="2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17786 " pathEditMode="relative" ptsTypes="AA">
                                      <p:cBhvr>
                                        <p:cTn id="2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17786 " pathEditMode="relative" ptsTypes="AA">
                                      <p:cBhvr>
                                        <p:cTn id="22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17786 " pathEditMode="relative" ptsTypes="AA">
                                      <p:cBhvr>
                                        <p:cTn id="22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17786 " pathEditMode="relative" ptsTypes="AA">
                                      <p:cBhvr>
                                        <p:cTn id="23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17786 " pathEditMode="relative" ptsTypes="AA">
                                      <p:cBhvr>
                                        <p:cTn id="2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17786 " pathEditMode="relative" ptsTypes="AA">
                                      <p:cBhvr>
                                        <p:cTn id="2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24456 " pathEditMode="relative" ptsTypes="AA">
                                      <p:cBhvr>
                                        <p:cTn id="2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24456 " pathEditMode="relative" ptsTypes="AA">
                                      <p:cBhvr>
                                        <p:cTn id="23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24456 " pathEditMode="relative" ptsTypes="AA">
                                      <p:cBhvr>
                                        <p:cTn id="24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24456 " pathEditMode="relative" ptsTypes="AA">
                                      <p:cBhvr>
                                        <p:cTn id="24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24456 " pathEditMode="relative" ptsTypes="AA">
                                      <p:cBhvr>
                                        <p:cTn id="24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24456 " pathEditMode="relative" ptsTypes="AA">
                                      <p:cBhvr>
                                        <p:cTn id="24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31125 " pathEditMode="relative" ptsTypes="AA">
                                      <p:cBhvr>
                                        <p:cTn id="24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31125 " pathEditMode="relative" ptsTypes="AA">
                                      <p:cBhvr>
                                        <p:cTn id="25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31125 " pathEditMode="relative" ptsTypes="AA">
                                      <p:cBhvr>
                                        <p:cTn id="2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31125 " pathEditMode="relative" ptsTypes="AA">
                                      <p:cBhvr>
                                        <p:cTn id="25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20" name="Right Brace 119"/>
          <p:cNvSpPr/>
          <p:nvPr/>
        </p:nvSpPr>
        <p:spPr>
          <a:xfrm>
            <a:off x="3733800" y="1219200"/>
            <a:ext cx="457200" cy="464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19600" y="3276600"/>
            <a:ext cx="173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f/(x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,…)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267200" y="3429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0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96E-6 2.15377E-6 L 0.23338 2.1537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261629"/>
              </p:ext>
            </p:extLst>
          </p:nvPr>
        </p:nvGraphicFramePr>
        <p:xfrm>
          <a:off x="457200" y="1279525"/>
          <a:ext cx="8229600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in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in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r>
                        <a:rPr lang="en-US" sz="2400" baseline="0" dirty="0" smtClean="0"/>
                        <a:t> to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Global Reduction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Algorithms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Histogram</a:t>
                      </a:r>
                    </a:p>
                    <a:p>
                      <a:r>
                        <a:rPr lang="en-US" sz="2400" dirty="0" smtClean="0"/>
                        <a:t>Integrate</a:t>
                      </a:r>
                    </a:p>
                    <a:p>
                      <a:r>
                        <a:rPr lang="en-US" sz="2400" dirty="0" smtClean="0"/>
                        <a:t>Outline (find bounds)</a:t>
                      </a:r>
                    </a:p>
                    <a:p>
                      <a:r>
                        <a:rPr lang="en-US" sz="2400" dirty="0" smtClean="0"/>
                        <a:t>Statistics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8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Data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925274" y="6019800"/>
            <a:ext cx="226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Search Structure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14" name="Oval 113"/>
          <p:cNvSpPr/>
          <p:nvPr/>
        </p:nvSpPr>
        <p:spPr>
          <a:xfrm>
            <a:off x="73152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2057400" y="2819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x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2286000" y="28956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362200" y="1981200"/>
            <a:ext cx="5029200" cy="914400"/>
            <a:chOff x="2362200" y="1981200"/>
            <a:chExt cx="5029200" cy="914400"/>
          </a:xfrm>
        </p:grpSpPr>
        <p:cxnSp>
          <p:nvCxnSpPr>
            <p:cNvPr id="108" name="Curved Connector 107"/>
            <p:cNvCxnSpPr>
              <a:stCxn id="114" idx="0"/>
            </p:cNvCxnSpPr>
            <p:nvPr/>
          </p:nvCxnSpPr>
          <p:spPr>
            <a:xfrm rot="16200000" flipV="1">
              <a:off x="5676900" y="1181100"/>
              <a:ext cx="914400" cy="25146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endCxn id="116" idx="0"/>
            </p:cNvCxnSpPr>
            <p:nvPr/>
          </p:nvCxnSpPr>
          <p:spPr>
            <a:xfrm rot="10800000" flipV="1">
              <a:off x="2362200" y="1981200"/>
              <a:ext cx="2514600" cy="9144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7467600" y="2743200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159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 animBg="1"/>
      <p:bldP spid="1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867173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Point, key, or query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query to 1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Building query structure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StreamTrac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10000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59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466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057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Accelerators and other emerging architectures use massive threading that takes parallelism to a whole different scale</a:t>
            </a:r>
          </a:p>
          <a:p>
            <a:r>
              <a:rPr lang="en-US" dirty="0" smtClean="0"/>
              <a:t>Visualization algorithms can be characterized by:</a:t>
            </a:r>
          </a:p>
          <a:p>
            <a:pPr lvl="1"/>
            <a:r>
              <a:rPr lang="en-US" dirty="0" smtClean="0"/>
              <a:t>How data is separated</a:t>
            </a:r>
          </a:p>
          <a:p>
            <a:pPr lvl="1"/>
            <a:r>
              <a:rPr lang="en-US" dirty="0" smtClean="0"/>
              <a:t>How input elements are mapped to output elements</a:t>
            </a:r>
          </a:p>
          <a:p>
            <a:pPr lvl="1"/>
            <a:r>
              <a:rPr lang="en-US" dirty="0" smtClean="0"/>
              <a:t>What collective work is performed</a:t>
            </a:r>
          </a:p>
          <a:p>
            <a:r>
              <a:rPr lang="en-US" dirty="0" smtClean="0"/>
              <a:t>Algorithms that share all three characterizations can be implemented with similar mechanisms</a:t>
            </a:r>
          </a:p>
          <a:p>
            <a:pPr lvl="1"/>
            <a:r>
              <a:rPr lang="en-US" dirty="0" smtClean="0"/>
              <a:t>We can exploit this observation to implement new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972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17092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17129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0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1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2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3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4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5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6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7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8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9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0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1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2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3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4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5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6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7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8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9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0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1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2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3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4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5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6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7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8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9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0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1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2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3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4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5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6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7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8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9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0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1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2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3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4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5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6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7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8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810000" y="3429000"/>
            <a:ext cx="1828800" cy="914400"/>
            <a:chOff x="3840" y="1776"/>
            <a:chExt cx="1152" cy="576"/>
          </a:xfrm>
          <a:solidFill>
            <a:srgbClr val="FFFF66"/>
          </a:solidFill>
        </p:grpSpPr>
        <p:sp>
          <p:nvSpPr>
            <p:cNvPr id="197673" name="Rectangle 56"/>
            <p:cNvSpPr>
              <a:spLocks noChangeArrowheads="1"/>
            </p:cNvSpPr>
            <p:nvPr/>
          </p:nvSpPr>
          <p:spPr bwMode="auto">
            <a:xfrm>
              <a:off x="4032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4" name="Rectangle 57"/>
            <p:cNvSpPr>
              <a:spLocks noChangeArrowheads="1"/>
            </p:cNvSpPr>
            <p:nvPr/>
          </p:nvSpPr>
          <p:spPr bwMode="auto">
            <a:xfrm>
              <a:off x="4224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5" name="Rectangle 58"/>
            <p:cNvSpPr>
              <a:spLocks noChangeArrowheads="1"/>
            </p:cNvSpPr>
            <p:nvPr/>
          </p:nvSpPr>
          <p:spPr bwMode="auto">
            <a:xfrm>
              <a:off x="4416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6" name="Rectangle 59"/>
            <p:cNvSpPr>
              <a:spLocks noChangeArrowheads="1"/>
            </p:cNvSpPr>
            <p:nvPr/>
          </p:nvSpPr>
          <p:spPr bwMode="auto">
            <a:xfrm>
              <a:off x="4608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7" name="Rectangle 60"/>
            <p:cNvSpPr>
              <a:spLocks noChangeArrowheads="1"/>
            </p:cNvSpPr>
            <p:nvPr/>
          </p:nvSpPr>
          <p:spPr bwMode="auto">
            <a:xfrm>
              <a:off x="4800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8" name="Rectangle 61"/>
            <p:cNvSpPr>
              <a:spLocks noChangeArrowheads="1"/>
            </p:cNvSpPr>
            <p:nvPr/>
          </p:nvSpPr>
          <p:spPr bwMode="auto">
            <a:xfrm>
              <a:off x="384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9" name="Rectangle 62"/>
            <p:cNvSpPr>
              <a:spLocks noChangeArrowheads="1"/>
            </p:cNvSpPr>
            <p:nvPr/>
          </p:nvSpPr>
          <p:spPr bwMode="auto">
            <a:xfrm>
              <a:off x="4032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0" name="Rectangle 63"/>
            <p:cNvSpPr>
              <a:spLocks noChangeArrowheads="1"/>
            </p:cNvSpPr>
            <p:nvPr/>
          </p:nvSpPr>
          <p:spPr bwMode="auto">
            <a:xfrm>
              <a:off x="4224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1" name="Rectangle 64"/>
            <p:cNvSpPr>
              <a:spLocks noChangeArrowheads="1"/>
            </p:cNvSpPr>
            <p:nvPr/>
          </p:nvSpPr>
          <p:spPr bwMode="auto">
            <a:xfrm>
              <a:off x="4416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2" name="Rectangle 65"/>
            <p:cNvSpPr>
              <a:spLocks noChangeArrowheads="1"/>
            </p:cNvSpPr>
            <p:nvPr/>
          </p:nvSpPr>
          <p:spPr bwMode="auto">
            <a:xfrm>
              <a:off x="4608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3" name="Rectangle 66"/>
            <p:cNvSpPr>
              <a:spLocks noChangeArrowheads="1"/>
            </p:cNvSpPr>
            <p:nvPr/>
          </p:nvSpPr>
          <p:spPr bwMode="auto">
            <a:xfrm>
              <a:off x="480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4" name="Rectangle 67"/>
            <p:cNvSpPr>
              <a:spLocks noChangeArrowheads="1"/>
            </p:cNvSpPr>
            <p:nvPr/>
          </p:nvSpPr>
          <p:spPr bwMode="auto">
            <a:xfrm>
              <a:off x="3840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5" name="Rectangle 68"/>
            <p:cNvSpPr>
              <a:spLocks noChangeArrowheads="1"/>
            </p:cNvSpPr>
            <p:nvPr/>
          </p:nvSpPr>
          <p:spPr bwMode="auto">
            <a:xfrm>
              <a:off x="4032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6" name="Rectangle 69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7" name="Rectangle 70"/>
            <p:cNvSpPr>
              <a:spLocks noChangeArrowheads="1"/>
            </p:cNvSpPr>
            <p:nvPr/>
          </p:nvSpPr>
          <p:spPr bwMode="auto">
            <a:xfrm>
              <a:off x="4416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8" name="Rectangle 71"/>
            <p:cNvSpPr>
              <a:spLocks noChangeArrowheads="1"/>
            </p:cNvSpPr>
            <p:nvPr/>
          </p:nvSpPr>
          <p:spPr bwMode="auto">
            <a:xfrm>
              <a:off x="4608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9" name="Freeform 72"/>
            <p:cNvSpPr>
              <a:spLocks/>
            </p:cNvSpPr>
            <p:nvPr/>
          </p:nvSpPr>
          <p:spPr bwMode="auto">
            <a:xfrm>
              <a:off x="3840" y="177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4" name="Group 73"/>
          <p:cNvGrpSpPr>
            <a:grpSpLocks/>
          </p:cNvGrpSpPr>
          <p:nvPr/>
        </p:nvGrpSpPr>
        <p:grpSpPr bwMode="auto">
          <a:xfrm>
            <a:off x="2590800" y="3581400"/>
            <a:ext cx="1219200" cy="1524000"/>
            <a:chOff x="528" y="2256"/>
            <a:chExt cx="768" cy="960"/>
          </a:xfrm>
        </p:grpSpPr>
        <p:sp>
          <p:nvSpPr>
            <p:cNvPr id="217113" name="Rectangle 74"/>
            <p:cNvSpPr>
              <a:spLocks noChangeArrowheads="1"/>
            </p:cNvSpPr>
            <p:nvPr/>
          </p:nvSpPr>
          <p:spPr bwMode="auto">
            <a:xfrm>
              <a:off x="1104" y="2352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4" name="Rectangle 75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5" name="Rectangle 76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6" name="Rectangle 77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7" name="Freeform 78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18" name="Freeform 79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19" name="Freeform 80"/>
            <p:cNvSpPr>
              <a:spLocks/>
            </p:cNvSpPr>
            <p:nvPr/>
          </p:nvSpPr>
          <p:spPr bwMode="auto">
            <a:xfrm>
              <a:off x="912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0" name="Freeform 81"/>
            <p:cNvSpPr>
              <a:spLocks/>
            </p:cNvSpPr>
            <p:nvPr/>
          </p:nvSpPr>
          <p:spPr bwMode="auto">
            <a:xfrm>
              <a:off x="1104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1" name="Rectangle 82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2" name="Rectangle 83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3" name="Rectangle 84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4" name="Rectangle 85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5" name="Freeform 86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6" name="Freeform 87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7" name="Freeform 88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8" name="Freeform 89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3810000" y="4343400"/>
            <a:ext cx="1828800" cy="914400"/>
            <a:chOff x="3840" y="2928"/>
            <a:chExt cx="1152" cy="576"/>
          </a:xfrm>
        </p:grpSpPr>
        <p:sp>
          <p:nvSpPr>
            <p:cNvPr id="217096" name="Rectangle 91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7" name="Rectangle 92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8" name="Rectangle 93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9" name="Rectangle 94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0" name="Rectangle 95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1" name="Rectangle 96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2" name="Rectangle 97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3" name="Rectangle 98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4" name="Rectangle 99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5" name="Rectangle 100"/>
            <p:cNvSpPr>
              <a:spLocks noChangeArrowheads="1"/>
            </p:cNvSpPr>
            <p:nvPr/>
          </p:nvSpPr>
          <p:spPr bwMode="auto">
            <a:xfrm flipV="1">
              <a:off x="4608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6" name="Rectangle 101"/>
            <p:cNvSpPr>
              <a:spLocks noChangeArrowheads="1"/>
            </p:cNvSpPr>
            <p:nvPr/>
          </p:nvSpPr>
          <p:spPr bwMode="auto">
            <a:xfrm flipV="1">
              <a:off x="480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7" name="Rectangle 102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8" name="Rectangle 103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9" name="Rectangle 104"/>
            <p:cNvSpPr>
              <a:spLocks noChangeArrowheads="1"/>
            </p:cNvSpPr>
            <p:nvPr/>
          </p:nvSpPr>
          <p:spPr bwMode="auto">
            <a:xfrm flipV="1">
              <a:off x="4224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0" name="Rectangle 105"/>
            <p:cNvSpPr>
              <a:spLocks noChangeArrowheads="1"/>
            </p:cNvSpPr>
            <p:nvPr/>
          </p:nvSpPr>
          <p:spPr bwMode="auto">
            <a:xfrm flipV="1">
              <a:off x="4416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1" name="Rectangle 106"/>
            <p:cNvSpPr>
              <a:spLocks noChangeArrowheads="1"/>
            </p:cNvSpPr>
            <p:nvPr/>
          </p:nvSpPr>
          <p:spPr bwMode="auto">
            <a:xfrm flipV="1">
              <a:off x="4608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2" name="Freeform 10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9081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999E-6 -3.45379E-6 L -0.19173 -3.453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287E-6 -4.58652E-7 L 0.24991 -0.08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-44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287E-6 3.55108E-6 L 0.24991 0.044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22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</a:t>
            </a:r>
            <a:r>
              <a:rPr lang="en-US" dirty="0" smtClean="0">
                <a:ea typeface="ＭＳ Ｐゴシック" pitchFamily="-107" charset="-128"/>
              </a:rPr>
              <a:t>.</a:t>
            </a:r>
            <a:endParaRPr lang="en-US" dirty="0">
              <a:ea typeface="ＭＳ Ｐゴシック" pitchFamily="-107" charset="-128"/>
            </a:endParaRPr>
          </a:p>
        </p:txBody>
      </p:sp>
      <p:grpSp>
        <p:nvGrpSpPr>
          <p:cNvPr id="219140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19181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2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3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4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5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6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7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8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9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0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1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2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3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4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5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6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7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8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9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0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1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2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3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4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5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6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7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8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9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0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1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2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3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4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5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6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7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8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9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0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1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2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3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4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5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6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7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8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9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30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6096000" y="2819400"/>
            <a:ext cx="1828800" cy="914400"/>
            <a:chOff x="3840" y="1776"/>
            <a:chExt cx="1152" cy="576"/>
          </a:xfrm>
          <a:solidFill>
            <a:srgbClr val="FFFF66"/>
          </a:solidFill>
        </p:grpSpPr>
        <p:sp>
          <p:nvSpPr>
            <p:cNvPr id="199725" name="Rectangle 56"/>
            <p:cNvSpPr>
              <a:spLocks noChangeArrowheads="1"/>
            </p:cNvSpPr>
            <p:nvPr/>
          </p:nvSpPr>
          <p:spPr bwMode="auto">
            <a:xfrm>
              <a:off x="4032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6" name="Rectangle 57"/>
            <p:cNvSpPr>
              <a:spLocks noChangeArrowheads="1"/>
            </p:cNvSpPr>
            <p:nvPr/>
          </p:nvSpPr>
          <p:spPr bwMode="auto">
            <a:xfrm>
              <a:off x="4224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7" name="Rectangle 58"/>
            <p:cNvSpPr>
              <a:spLocks noChangeArrowheads="1"/>
            </p:cNvSpPr>
            <p:nvPr/>
          </p:nvSpPr>
          <p:spPr bwMode="auto">
            <a:xfrm>
              <a:off x="4416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8" name="Rectangle 59"/>
            <p:cNvSpPr>
              <a:spLocks noChangeArrowheads="1"/>
            </p:cNvSpPr>
            <p:nvPr/>
          </p:nvSpPr>
          <p:spPr bwMode="auto">
            <a:xfrm>
              <a:off x="4608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9" name="Rectangle 60"/>
            <p:cNvSpPr>
              <a:spLocks noChangeArrowheads="1"/>
            </p:cNvSpPr>
            <p:nvPr/>
          </p:nvSpPr>
          <p:spPr bwMode="auto">
            <a:xfrm>
              <a:off x="4800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0" name="Rectangle 61"/>
            <p:cNvSpPr>
              <a:spLocks noChangeArrowheads="1"/>
            </p:cNvSpPr>
            <p:nvPr/>
          </p:nvSpPr>
          <p:spPr bwMode="auto">
            <a:xfrm>
              <a:off x="384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1" name="Rectangle 62"/>
            <p:cNvSpPr>
              <a:spLocks noChangeArrowheads="1"/>
            </p:cNvSpPr>
            <p:nvPr/>
          </p:nvSpPr>
          <p:spPr bwMode="auto">
            <a:xfrm>
              <a:off x="4032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2" name="Rectangle 63"/>
            <p:cNvSpPr>
              <a:spLocks noChangeArrowheads="1"/>
            </p:cNvSpPr>
            <p:nvPr/>
          </p:nvSpPr>
          <p:spPr bwMode="auto">
            <a:xfrm>
              <a:off x="4224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3" name="Rectangle 64"/>
            <p:cNvSpPr>
              <a:spLocks noChangeArrowheads="1"/>
            </p:cNvSpPr>
            <p:nvPr/>
          </p:nvSpPr>
          <p:spPr bwMode="auto">
            <a:xfrm>
              <a:off x="4416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4" name="Rectangle 65"/>
            <p:cNvSpPr>
              <a:spLocks noChangeArrowheads="1"/>
            </p:cNvSpPr>
            <p:nvPr/>
          </p:nvSpPr>
          <p:spPr bwMode="auto">
            <a:xfrm>
              <a:off x="4608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5" name="Rectangle 66"/>
            <p:cNvSpPr>
              <a:spLocks noChangeArrowheads="1"/>
            </p:cNvSpPr>
            <p:nvPr/>
          </p:nvSpPr>
          <p:spPr bwMode="auto">
            <a:xfrm>
              <a:off x="480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6" name="Rectangle 67"/>
            <p:cNvSpPr>
              <a:spLocks noChangeArrowheads="1"/>
            </p:cNvSpPr>
            <p:nvPr/>
          </p:nvSpPr>
          <p:spPr bwMode="auto">
            <a:xfrm>
              <a:off x="3840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7" name="Rectangle 68"/>
            <p:cNvSpPr>
              <a:spLocks noChangeArrowheads="1"/>
            </p:cNvSpPr>
            <p:nvPr/>
          </p:nvSpPr>
          <p:spPr bwMode="auto">
            <a:xfrm>
              <a:off x="4032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8" name="Rectangle 69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9" name="Rectangle 70"/>
            <p:cNvSpPr>
              <a:spLocks noChangeArrowheads="1"/>
            </p:cNvSpPr>
            <p:nvPr/>
          </p:nvSpPr>
          <p:spPr bwMode="auto">
            <a:xfrm>
              <a:off x="4416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40" name="Rectangle 71"/>
            <p:cNvSpPr>
              <a:spLocks noChangeArrowheads="1"/>
            </p:cNvSpPr>
            <p:nvPr/>
          </p:nvSpPr>
          <p:spPr bwMode="auto">
            <a:xfrm>
              <a:off x="4608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41" name="Freeform 72"/>
            <p:cNvSpPr>
              <a:spLocks/>
            </p:cNvSpPr>
            <p:nvPr/>
          </p:nvSpPr>
          <p:spPr bwMode="auto">
            <a:xfrm>
              <a:off x="3840" y="177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19142" name="Group 73"/>
          <p:cNvGrpSpPr>
            <a:grpSpLocks/>
          </p:cNvGrpSpPr>
          <p:nvPr/>
        </p:nvGrpSpPr>
        <p:grpSpPr bwMode="auto">
          <a:xfrm>
            <a:off x="838200" y="3581400"/>
            <a:ext cx="1219200" cy="1524000"/>
            <a:chOff x="528" y="2256"/>
            <a:chExt cx="768" cy="960"/>
          </a:xfrm>
        </p:grpSpPr>
        <p:sp>
          <p:nvSpPr>
            <p:cNvPr id="219165" name="Rectangle 74"/>
            <p:cNvSpPr>
              <a:spLocks noChangeArrowheads="1"/>
            </p:cNvSpPr>
            <p:nvPr/>
          </p:nvSpPr>
          <p:spPr bwMode="auto">
            <a:xfrm>
              <a:off x="1104" y="2352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6" name="Rectangle 75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7" name="Rectangle 76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8" name="Rectangle 77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9" name="Freeform 78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0" name="Freeform 79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1" name="Freeform 80"/>
            <p:cNvSpPr>
              <a:spLocks/>
            </p:cNvSpPr>
            <p:nvPr/>
          </p:nvSpPr>
          <p:spPr bwMode="auto">
            <a:xfrm>
              <a:off x="912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2" name="Freeform 81"/>
            <p:cNvSpPr>
              <a:spLocks/>
            </p:cNvSpPr>
            <p:nvPr/>
          </p:nvSpPr>
          <p:spPr bwMode="auto">
            <a:xfrm>
              <a:off x="1104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3" name="Rectangle 82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4" name="Rectangle 83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5" name="Rectangle 84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6" name="Rectangle 85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7" name="Freeform 86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8" name="Freeform 87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9" name="Freeform 88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80" name="Freeform 89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143" name="Group 90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19148" name="Rectangle 91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9" name="Rectangle 92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0" name="Rectangle 93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1" name="Rectangle 94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2" name="Rectangle 95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3" name="Rectangle 96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4" name="Rectangle 97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5" name="Rectangle 98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6" name="Rectangle 99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7" name="Rectangle 100"/>
            <p:cNvSpPr>
              <a:spLocks noChangeArrowheads="1"/>
            </p:cNvSpPr>
            <p:nvPr/>
          </p:nvSpPr>
          <p:spPr bwMode="auto">
            <a:xfrm flipV="1">
              <a:off x="4608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8" name="Rectangle 101"/>
            <p:cNvSpPr>
              <a:spLocks noChangeArrowheads="1"/>
            </p:cNvSpPr>
            <p:nvPr/>
          </p:nvSpPr>
          <p:spPr bwMode="auto">
            <a:xfrm flipV="1">
              <a:off x="480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9" name="Rectangle 102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0" name="Rectangle 103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1" name="Rectangle 104"/>
            <p:cNvSpPr>
              <a:spLocks noChangeArrowheads="1"/>
            </p:cNvSpPr>
            <p:nvPr/>
          </p:nvSpPr>
          <p:spPr bwMode="auto">
            <a:xfrm flipV="1">
              <a:off x="4224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2" name="Rectangle 105"/>
            <p:cNvSpPr>
              <a:spLocks noChangeArrowheads="1"/>
            </p:cNvSpPr>
            <p:nvPr/>
          </p:nvSpPr>
          <p:spPr bwMode="auto">
            <a:xfrm flipV="1">
              <a:off x="4416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3" name="Rectangle 106"/>
            <p:cNvSpPr>
              <a:spLocks noChangeArrowheads="1"/>
            </p:cNvSpPr>
            <p:nvPr/>
          </p:nvSpPr>
          <p:spPr bwMode="auto">
            <a:xfrm flipV="1">
              <a:off x="4608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4" name="Freeform 10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144" name="Line 108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5" name="Line 109"/>
          <p:cNvSpPr>
            <a:spLocks noChangeShapeType="1"/>
          </p:cNvSpPr>
          <p:nvPr/>
        </p:nvSpPr>
        <p:spPr bwMode="auto">
          <a:xfrm>
            <a:off x="1460500" y="3732213"/>
            <a:ext cx="758825" cy="3794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6" name="Line 110"/>
          <p:cNvSpPr>
            <a:spLocks noChangeShapeType="1"/>
          </p:cNvSpPr>
          <p:nvPr/>
        </p:nvSpPr>
        <p:spPr bwMode="auto">
          <a:xfrm>
            <a:off x="5938838" y="3352800"/>
            <a:ext cx="909637" cy="4556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7" name="Line 111"/>
          <p:cNvSpPr>
            <a:spLocks noChangeShapeType="1"/>
          </p:cNvSpPr>
          <p:nvPr/>
        </p:nvSpPr>
        <p:spPr bwMode="auto">
          <a:xfrm>
            <a:off x="6545263" y="4567238"/>
            <a:ext cx="1517650" cy="7588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9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21188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21224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5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6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7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8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9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0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1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2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3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4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5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6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7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8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9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0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1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2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3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4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5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6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7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8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9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0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1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2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3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4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5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6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7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8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9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0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1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2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3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4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5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6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7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8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9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0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1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2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3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189" name="Group 55"/>
          <p:cNvGrpSpPr>
            <a:grpSpLocks/>
          </p:cNvGrpSpPr>
          <p:nvPr/>
        </p:nvGrpSpPr>
        <p:grpSpPr bwMode="auto">
          <a:xfrm>
            <a:off x="838200" y="3805238"/>
            <a:ext cx="1219200" cy="1300162"/>
            <a:chOff x="528" y="2397"/>
            <a:chExt cx="768" cy="819"/>
          </a:xfrm>
        </p:grpSpPr>
        <p:sp>
          <p:nvSpPr>
            <p:cNvPr id="221209" name="Rectangle 56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0" name="Rectangle 57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1" name="Rectangle 58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2" name="Freeform 59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3" name="Freeform 60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4" name="Freeform 61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5" name="Freeform 62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6" name="Rectangle 63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7" name="Rectangle 64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8" name="Rectangle 65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9" name="Rectangle 66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0" name="Freeform 67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1" name="Freeform 68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2" name="Freeform 69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3" name="Freeform 70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1190" name="Line 71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6096000" y="3427413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1753" name="Freeform 73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1754" name="Freeform 74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21192" name="Group 75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1193" name="Rectangle 76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4" name="Rectangle 77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5" name="Rectangle 78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6" name="Rectangle 79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7" name="Rectangle 80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8" name="Rectangle 81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9" name="Rectangle 82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0" name="Rectangle 83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1" name="Rectangle 84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2" name="Rectangle 85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3" name="Rectangle 86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4" name="Freeform 8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5" name="Freeform 88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6" name="Freeform 89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7" name="Freeform 90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8" name="Freeform 91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790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23236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23306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7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8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9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0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1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2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3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4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5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6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7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8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9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0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1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2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3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4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5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6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7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8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9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0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1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2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3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4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5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6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7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8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9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0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1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2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3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4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5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6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7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8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9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50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51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2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3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4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5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3237" name="Group 55"/>
          <p:cNvGrpSpPr>
            <a:grpSpLocks/>
          </p:cNvGrpSpPr>
          <p:nvPr/>
        </p:nvGrpSpPr>
        <p:grpSpPr bwMode="auto">
          <a:xfrm>
            <a:off x="838200" y="3805238"/>
            <a:ext cx="1219200" cy="1300162"/>
            <a:chOff x="528" y="2397"/>
            <a:chExt cx="768" cy="819"/>
          </a:xfrm>
        </p:grpSpPr>
        <p:sp>
          <p:nvSpPr>
            <p:cNvPr id="223291" name="Rectangle 56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2" name="Rectangle 57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3" name="Rectangle 58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4" name="Freeform 59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5" name="Freeform 60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6" name="Freeform 61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7" name="Freeform 62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8" name="Rectangle 63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9" name="Rectangle 64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0" name="Rectangle 65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1" name="Rectangle 66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2" name="Freeform 67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3" name="Freeform 68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4" name="Freeform 69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5" name="Freeform 70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3238" name="Line 71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6096000" y="3427413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3837" name="Freeform 73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3838" name="Freeform 74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23240" name="Group 75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3275" name="Rectangle 76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6" name="Rectangle 77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7" name="Rectangle 78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8" name="Rectangle 79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9" name="Rectangle 80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0" name="Rectangle 81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1" name="Rectangle 82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2" name="Rectangle 83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3" name="Rectangle 84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4" name="Rectangle 85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5" name="Rectangle 86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6" name="Freeform 8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7" name="Freeform 88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8" name="Freeform 89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9" name="Freeform 90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0" name="Freeform 91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92"/>
          <p:cNvGrpSpPr>
            <a:grpSpLocks/>
          </p:cNvGrpSpPr>
          <p:nvPr/>
        </p:nvGrpSpPr>
        <p:grpSpPr bwMode="auto">
          <a:xfrm>
            <a:off x="838200" y="3810000"/>
            <a:ext cx="1219200" cy="1300162"/>
            <a:chOff x="528" y="2397"/>
            <a:chExt cx="768" cy="819"/>
          </a:xfrm>
        </p:grpSpPr>
        <p:sp>
          <p:nvSpPr>
            <p:cNvPr id="223260" name="Rectangle 93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1" name="Rectangle 94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2" name="Rectangle 95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3" name="Freeform 96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4" name="Freeform 97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5" name="Freeform 98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6" name="Freeform 99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7" name="Rectangle 100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8" name="Rectangle 101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9" name="Rectangle 102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0" name="Rectangle 103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1" name="Freeform 104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2" name="Freeform 105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3" name="Freeform 106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4" name="Freeform 107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108"/>
          <p:cNvGrpSpPr>
            <a:grpSpLocks/>
          </p:cNvGrpSpPr>
          <p:nvPr/>
        </p:nvGrpSpPr>
        <p:grpSpPr bwMode="auto">
          <a:xfrm>
            <a:off x="6096000" y="3429000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3804" name="Freeform 109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3805" name="Freeform 110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8" name="Group 111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3244" name="Rectangle 112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5" name="Rectangle 113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6" name="Rectangle 114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7" name="Rectangle 115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8" name="Rectangle 116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9" name="Rectangle 117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0" name="Rectangle 118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1" name="Rectangle 119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2" name="Rectangle 120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3" name="Rectangle 121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4" name="Rectangle 122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5" name="Freeform 123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6" name="Freeform 124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7" name="Freeform 125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8" name="Freeform 126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9" name="Freeform 127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869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072E-6 -3.45379E-6 L 0.19086 -3.453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5E-6 4.87144E-6 L -0.24904 0.08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52" y="44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4352E-7 4.79036E-6 L -0.24904 -0.043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52" y="-21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Separability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Mappable</a:t>
            </a:r>
            <a:r>
              <a:rPr lang="en-US" dirty="0" smtClean="0"/>
              <a:t> Input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Result Invariant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381000"/>
            <a:ext cx="194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[Law et al., 1999]</a:t>
            </a:r>
            <a:endParaRPr lang="en-US" dirty="0"/>
          </a:p>
        </p:txBody>
      </p:sp>
      <p:grpSp>
        <p:nvGrpSpPr>
          <p:cNvPr id="81" name="Group 37"/>
          <p:cNvGrpSpPr>
            <a:grpSpLocks noChangeAspect="1"/>
          </p:cNvGrpSpPr>
          <p:nvPr/>
        </p:nvGrpSpPr>
        <p:grpSpPr bwMode="auto">
          <a:xfrm>
            <a:off x="3429000" y="1143000"/>
            <a:ext cx="1371600" cy="1219200"/>
            <a:chOff x="6781800" y="2971800"/>
            <a:chExt cx="685800" cy="609600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 bwMode="auto">
            <a:xfrm>
              <a:off x="6781800" y="3124200"/>
              <a:ext cx="4572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3" name="Parallelogram 82"/>
            <p:cNvSpPr/>
            <p:nvPr/>
          </p:nvSpPr>
          <p:spPr bwMode="auto">
            <a:xfrm>
              <a:off x="6781800" y="2971800"/>
              <a:ext cx="685800" cy="1524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4" name="Parallelogram 83"/>
            <p:cNvSpPr/>
            <p:nvPr/>
          </p:nvSpPr>
          <p:spPr bwMode="auto">
            <a:xfrm rot="5400000" flipH="1">
              <a:off x="7048500" y="3162300"/>
              <a:ext cx="609600" cy="2286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grpSp>
        <p:nvGrpSpPr>
          <p:cNvPr id="85" name="Group 40"/>
          <p:cNvGrpSpPr>
            <a:grpSpLocks/>
          </p:cNvGrpSpPr>
          <p:nvPr/>
        </p:nvGrpSpPr>
        <p:grpSpPr bwMode="auto">
          <a:xfrm>
            <a:off x="7010400" y="914400"/>
            <a:ext cx="1981200" cy="1676400"/>
            <a:chOff x="7010400" y="1143000"/>
            <a:chExt cx="1981200" cy="1676400"/>
          </a:xfrm>
        </p:grpSpPr>
        <p:grpSp>
          <p:nvGrpSpPr>
            <p:cNvPr id="86" name="Group 37"/>
            <p:cNvGrpSpPr>
              <a:grpSpLocks/>
            </p:cNvGrpSpPr>
            <p:nvPr/>
          </p:nvGrpSpPr>
          <p:grpSpPr bwMode="auto">
            <a:xfrm>
              <a:off x="7543800" y="1905000"/>
              <a:ext cx="685800" cy="609600"/>
              <a:chOff x="6781800" y="2971800"/>
              <a:chExt cx="685800" cy="609600"/>
            </a:xfrm>
          </p:grpSpPr>
          <p:sp>
            <p:nvSpPr>
              <p:cNvPr id="115" name="Rectangle 114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6" name="Parallelogram 115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7" name="Parallelogram 116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7" name="Group 37"/>
            <p:cNvGrpSpPr>
              <a:grpSpLocks/>
            </p:cNvGrpSpPr>
            <p:nvPr/>
          </p:nvGrpSpPr>
          <p:grpSpPr bwMode="auto">
            <a:xfrm>
              <a:off x="7543800" y="1143000"/>
              <a:ext cx="685800" cy="609600"/>
              <a:chOff x="6781800" y="2971800"/>
              <a:chExt cx="685800" cy="609600"/>
            </a:xfrm>
          </p:grpSpPr>
          <p:sp>
            <p:nvSpPr>
              <p:cNvPr id="112" name="Rectangle 111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3" name="Parallelogram 112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4" name="Parallelogram 113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8" name="Group 37"/>
            <p:cNvGrpSpPr>
              <a:grpSpLocks/>
            </p:cNvGrpSpPr>
            <p:nvPr/>
          </p:nvGrpSpPr>
          <p:grpSpPr bwMode="auto">
            <a:xfrm>
              <a:off x="8305800" y="1905000"/>
              <a:ext cx="685800" cy="609600"/>
              <a:chOff x="6781800" y="2971800"/>
              <a:chExt cx="685800" cy="609600"/>
            </a:xfrm>
          </p:grpSpPr>
          <p:sp>
            <p:nvSpPr>
              <p:cNvPr id="109" name="Rectangle 108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0" name="Parallelogram 109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1" name="Parallelogram 110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9" name="Group 37"/>
            <p:cNvGrpSpPr>
              <a:grpSpLocks/>
            </p:cNvGrpSpPr>
            <p:nvPr/>
          </p:nvGrpSpPr>
          <p:grpSpPr bwMode="auto">
            <a:xfrm>
              <a:off x="8305800" y="1143000"/>
              <a:ext cx="685800" cy="609600"/>
              <a:chOff x="6781800" y="2971800"/>
              <a:chExt cx="685800" cy="609600"/>
            </a:xfrm>
          </p:grpSpPr>
          <p:sp>
            <p:nvSpPr>
              <p:cNvPr id="106" name="Rectangle 105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7" name="Parallelogram 106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8" name="Parallelogram 107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0" name="Group 37"/>
            <p:cNvGrpSpPr>
              <a:grpSpLocks/>
            </p:cNvGrpSpPr>
            <p:nvPr/>
          </p:nvGrpSpPr>
          <p:grpSpPr bwMode="auto">
            <a:xfrm>
              <a:off x="7010400" y="2209800"/>
              <a:ext cx="685800" cy="609600"/>
              <a:chOff x="6781800" y="2971800"/>
              <a:chExt cx="685800" cy="609600"/>
            </a:xfrm>
          </p:grpSpPr>
          <p:sp>
            <p:nvSpPr>
              <p:cNvPr id="103" name="Rectangle 102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4" name="Parallelogram 103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5" name="Parallelogram 104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1" name="Group 37"/>
            <p:cNvGrpSpPr>
              <a:grpSpLocks/>
            </p:cNvGrpSpPr>
            <p:nvPr/>
          </p:nvGrpSpPr>
          <p:grpSpPr bwMode="auto">
            <a:xfrm>
              <a:off x="7010400" y="1447800"/>
              <a:ext cx="685800" cy="609600"/>
              <a:chOff x="6781800" y="2971800"/>
              <a:chExt cx="685800" cy="609600"/>
            </a:xfrm>
          </p:grpSpPr>
          <p:sp>
            <p:nvSpPr>
              <p:cNvPr id="100" name="Rectangle 99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1" name="Parallelogram 100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2" name="Parallelogram 101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2" name="Group 37"/>
            <p:cNvGrpSpPr>
              <a:grpSpLocks/>
            </p:cNvGrpSpPr>
            <p:nvPr/>
          </p:nvGrpSpPr>
          <p:grpSpPr bwMode="auto">
            <a:xfrm>
              <a:off x="7772400" y="2209800"/>
              <a:ext cx="685800" cy="609600"/>
              <a:chOff x="6781800" y="2971800"/>
              <a:chExt cx="685800" cy="60960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8" name="Parallelogram 97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9" name="Parallelogram 98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3" name="Group 37"/>
            <p:cNvGrpSpPr>
              <a:grpSpLocks/>
            </p:cNvGrpSpPr>
            <p:nvPr/>
          </p:nvGrpSpPr>
          <p:grpSpPr bwMode="auto">
            <a:xfrm>
              <a:off x="7772400" y="1447800"/>
              <a:ext cx="685800" cy="609600"/>
              <a:chOff x="6781800" y="2971800"/>
              <a:chExt cx="685800" cy="609600"/>
            </a:xfrm>
          </p:grpSpPr>
          <p:sp>
            <p:nvSpPr>
              <p:cNvPr id="94" name="Rectangle 93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5" name="Parallelogram 94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6" name="Parallelogram 95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</p:grpSp>
      <p:sp>
        <p:nvSpPr>
          <p:cNvPr id="118" name="Right Arrow 117"/>
          <p:cNvSpPr/>
          <p:nvPr/>
        </p:nvSpPr>
        <p:spPr bwMode="auto">
          <a:xfrm>
            <a:off x="5181600" y="1485900"/>
            <a:ext cx="1524000" cy="5334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139" name="Group 37"/>
          <p:cNvGrpSpPr>
            <a:grpSpLocks noChangeAspect="1"/>
          </p:cNvGrpSpPr>
          <p:nvPr/>
        </p:nvGrpSpPr>
        <p:grpSpPr bwMode="auto">
          <a:xfrm>
            <a:off x="3124200" y="3124200"/>
            <a:ext cx="1371600" cy="1219200"/>
            <a:chOff x="6781800" y="2971800"/>
            <a:chExt cx="685800" cy="609600"/>
          </a:xfrm>
        </p:grpSpPr>
        <p:sp>
          <p:nvSpPr>
            <p:cNvPr id="140" name="Rectangle 139"/>
            <p:cNvSpPr>
              <a:spLocks noChangeAspect="1"/>
            </p:cNvSpPr>
            <p:nvPr/>
          </p:nvSpPr>
          <p:spPr bwMode="auto">
            <a:xfrm>
              <a:off x="6781800" y="3124200"/>
              <a:ext cx="4572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1" name="Parallelogram 140"/>
            <p:cNvSpPr/>
            <p:nvPr/>
          </p:nvSpPr>
          <p:spPr bwMode="auto">
            <a:xfrm>
              <a:off x="6781800" y="2971800"/>
              <a:ext cx="685800" cy="1524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2" name="Parallelogram 141"/>
            <p:cNvSpPr/>
            <p:nvPr/>
          </p:nvSpPr>
          <p:spPr bwMode="auto">
            <a:xfrm rot="5400000" flipH="1">
              <a:off x="7048500" y="3162300"/>
              <a:ext cx="609600" cy="2286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grpSp>
        <p:nvGrpSpPr>
          <p:cNvPr id="143" name="Group 51"/>
          <p:cNvGrpSpPr>
            <a:grpSpLocks/>
          </p:cNvGrpSpPr>
          <p:nvPr/>
        </p:nvGrpSpPr>
        <p:grpSpPr bwMode="auto">
          <a:xfrm>
            <a:off x="3124200" y="3124200"/>
            <a:ext cx="1371600" cy="762000"/>
            <a:chOff x="8305800" y="3581400"/>
            <a:chExt cx="1371600" cy="762000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 bwMode="auto">
            <a:xfrm>
              <a:off x="8305800" y="3886200"/>
              <a:ext cx="9144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5" name="Parallelogram 144"/>
            <p:cNvSpPr/>
            <p:nvPr/>
          </p:nvSpPr>
          <p:spPr bwMode="auto">
            <a:xfrm>
              <a:off x="8305800" y="3581400"/>
              <a:ext cx="1371600" cy="3048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6" name="Parallelogram 145"/>
            <p:cNvSpPr/>
            <p:nvPr/>
          </p:nvSpPr>
          <p:spPr bwMode="auto">
            <a:xfrm rot="5400000" flipH="1">
              <a:off x="9067800" y="3733800"/>
              <a:ext cx="762000" cy="4572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sp>
        <p:nvSpPr>
          <p:cNvPr id="147" name="Rounded Rectangle 68"/>
          <p:cNvSpPr>
            <a:spLocks noChangeArrowheads="1"/>
          </p:cNvSpPr>
          <p:nvPr/>
        </p:nvSpPr>
        <p:spPr bwMode="auto">
          <a:xfrm>
            <a:off x="5029200" y="3200400"/>
            <a:ext cx="1371600" cy="609600"/>
          </a:xfrm>
          <a:prstGeom prst="roundRect">
            <a:avLst>
              <a:gd name="adj" fmla="val 16667"/>
            </a:avLst>
          </a:prstGeom>
          <a:solidFill>
            <a:srgbClr val="263B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Filter</a:t>
            </a:r>
          </a:p>
        </p:txBody>
      </p:sp>
      <p:pic>
        <p:nvPicPr>
          <p:cNvPr id="148" name="Picture 69" descr="Top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48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9" name="Straight Arrow Connector 71"/>
          <p:cNvCxnSpPr>
            <a:cxnSpLocks noChangeShapeType="1"/>
            <a:stCxn id="146" idx="0"/>
            <a:endCxn id="147" idx="1"/>
          </p:cNvCxnSpPr>
          <p:nvPr/>
        </p:nvCxnSpPr>
        <p:spPr bwMode="auto">
          <a:xfrm>
            <a:off x="4495800" y="35052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traight Arrow Connector 73"/>
          <p:cNvCxnSpPr>
            <a:cxnSpLocks noChangeShapeType="1"/>
            <a:stCxn id="147" idx="3"/>
          </p:cNvCxnSpPr>
          <p:nvPr/>
        </p:nvCxnSpPr>
        <p:spPr bwMode="auto">
          <a:xfrm>
            <a:off x="6400800" y="35052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1" name="Group 15"/>
          <p:cNvGrpSpPr>
            <a:grpSpLocks/>
          </p:cNvGrpSpPr>
          <p:nvPr/>
        </p:nvGrpSpPr>
        <p:grpSpPr bwMode="auto">
          <a:xfrm>
            <a:off x="3124200" y="3124200"/>
            <a:ext cx="1371600" cy="762000"/>
            <a:chOff x="10896600" y="6096000"/>
            <a:chExt cx="1371600" cy="762000"/>
          </a:xfrm>
        </p:grpSpPr>
        <p:sp>
          <p:nvSpPr>
            <p:cNvPr id="152" name="Rectangle 15"/>
            <p:cNvSpPr>
              <a:spLocks noChangeArrowheads="1"/>
            </p:cNvSpPr>
            <p:nvPr/>
          </p:nvSpPr>
          <p:spPr bwMode="auto">
            <a:xfrm>
              <a:off x="10896600" y="6400800"/>
              <a:ext cx="914400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3" name="Straight Connector 17"/>
            <p:cNvCxnSpPr>
              <a:cxnSpLocks noChangeShapeType="1"/>
            </p:cNvCxnSpPr>
            <p:nvPr/>
          </p:nvCxnSpPr>
          <p:spPr bwMode="auto">
            <a:xfrm flipV="1">
              <a:off x="10896600" y="60960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8"/>
            <p:cNvCxnSpPr>
              <a:cxnSpLocks noChangeShapeType="1"/>
            </p:cNvCxnSpPr>
            <p:nvPr/>
          </p:nvCxnSpPr>
          <p:spPr bwMode="auto">
            <a:xfrm flipV="1">
              <a:off x="11811000" y="60960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" name="Straight Connector 20"/>
            <p:cNvCxnSpPr>
              <a:cxnSpLocks noChangeShapeType="1"/>
            </p:cNvCxnSpPr>
            <p:nvPr/>
          </p:nvCxnSpPr>
          <p:spPr bwMode="auto">
            <a:xfrm flipV="1">
              <a:off x="11811000" y="65532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3"/>
            <p:cNvCxnSpPr>
              <a:cxnSpLocks noChangeShapeType="1"/>
            </p:cNvCxnSpPr>
            <p:nvPr/>
          </p:nvCxnSpPr>
          <p:spPr bwMode="auto">
            <a:xfrm>
              <a:off x="11353800" y="60960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11"/>
            <p:cNvCxnSpPr>
              <a:cxnSpLocks noChangeShapeType="1"/>
            </p:cNvCxnSpPr>
            <p:nvPr/>
          </p:nvCxnSpPr>
          <p:spPr bwMode="auto">
            <a:xfrm>
              <a:off x="12268200" y="6096000"/>
              <a:ext cx="0" cy="457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8" name="Freeform 50"/>
          <p:cNvSpPr>
            <a:spLocks/>
          </p:cNvSpPr>
          <p:nvPr/>
        </p:nvSpPr>
        <p:spPr bwMode="auto">
          <a:xfrm>
            <a:off x="4492625" y="2900363"/>
            <a:ext cx="2593975" cy="357187"/>
          </a:xfrm>
          <a:custGeom>
            <a:avLst/>
            <a:gdLst>
              <a:gd name="T0" fmla="*/ 3138489 w 2434266"/>
              <a:gd name="T1" fmla="*/ 356010 h 357777"/>
              <a:gd name="T2" fmla="*/ 1552187 w 2434266"/>
              <a:gd name="T3" fmla="*/ 612 h 357777"/>
              <a:gd name="T4" fmla="*/ 0 w 2434266"/>
              <a:gd name="T5" fmla="*/ 263869 h 35777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34266" h="357777">
                <a:moveTo>
                  <a:pt x="2434266" y="357777"/>
                </a:moveTo>
                <a:cubicBezTo>
                  <a:pt x="2021940" y="186912"/>
                  <a:pt x="1609614" y="16048"/>
                  <a:pt x="1203903" y="615"/>
                </a:cubicBezTo>
                <a:cubicBezTo>
                  <a:pt x="798192" y="-14818"/>
                  <a:pt x="0" y="265179"/>
                  <a:pt x="0" y="265179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4" name="Group 213"/>
          <p:cNvGrpSpPr>
            <a:grpSpLocks noChangeAspect="1"/>
          </p:cNvGrpSpPr>
          <p:nvPr/>
        </p:nvGrpSpPr>
        <p:grpSpPr>
          <a:xfrm>
            <a:off x="91440" y="5029200"/>
            <a:ext cx="9052560" cy="1426464"/>
            <a:chOff x="0" y="4572000"/>
            <a:chExt cx="12573000" cy="1981200"/>
          </a:xfrm>
        </p:grpSpPr>
        <p:grpSp>
          <p:nvGrpSpPr>
            <p:cNvPr id="186" name="Group 62"/>
            <p:cNvGrpSpPr>
              <a:grpSpLocks/>
            </p:cNvGrpSpPr>
            <p:nvPr/>
          </p:nvGrpSpPr>
          <p:grpSpPr bwMode="auto">
            <a:xfrm>
              <a:off x="0" y="4876800"/>
              <a:ext cx="5181600" cy="1371600"/>
              <a:chOff x="1219200" y="3810000"/>
              <a:chExt cx="5181600" cy="1371600"/>
            </a:xfrm>
          </p:grpSpPr>
          <p:grpSp>
            <p:nvGrpSpPr>
              <p:cNvPr id="187" name="Group 37"/>
              <p:cNvGrpSpPr>
                <a:grpSpLocks noChangeAspect="1"/>
              </p:cNvGrpSpPr>
              <p:nvPr/>
            </p:nvGrpSpPr>
            <p:grpSpPr bwMode="auto">
              <a:xfrm>
                <a:off x="1219200" y="3886200"/>
                <a:ext cx="1371600" cy="1219200"/>
                <a:chOff x="6781800" y="2971800"/>
                <a:chExt cx="685800" cy="609600"/>
              </a:xfrm>
            </p:grpSpPr>
            <p:sp>
              <p:nvSpPr>
                <p:cNvPr id="192" name="Rectangle 191"/>
                <p:cNvSpPr>
                  <a:spLocks noChangeAspect="1"/>
                </p:cNvSpPr>
                <p:nvPr/>
              </p:nvSpPr>
              <p:spPr bwMode="auto">
                <a:xfrm>
                  <a:off x="6781800" y="3124200"/>
                  <a:ext cx="4572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93" name="Parallelogram 192"/>
                <p:cNvSpPr/>
                <p:nvPr/>
              </p:nvSpPr>
              <p:spPr bwMode="auto">
                <a:xfrm>
                  <a:off x="6781800" y="2971800"/>
                  <a:ext cx="685800" cy="1524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94" name="Parallelogram 193"/>
                <p:cNvSpPr/>
                <p:nvPr/>
              </p:nvSpPr>
              <p:spPr bwMode="auto">
                <a:xfrm rot="5400000" flipH="1">
                  <a:off x="7048500" y="3162300"/>
                  <a:ext cx="609600" cy="2286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sp>
            <p:nvSpPr>
              <p:cNvPr id="188" name="Rounded Rectangle 56"/>
              <p:cNvSpPr>
                <a:spLocks noChangeArrowheads="1"/>
              </p:cNvSpPr>
              <p:nvPr/>
            </p:nvSpPr>
            <p:spPr bwMode="auto">
              <a:xfrm>
                <a:off x="3124200" y="41910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189" name="Picture 57" descr="Full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8100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0" name="Straight Arrow Connector 59"/>
              <p:cNvCxnSpPr>
                <a:cxnSpLocks noChangeShapeType="1"/>
                <a:stCxn id="194" idx="0"/>
                <a:endCxn id="188" idx="1"/>
              </p:cNvCxnSpPr>
              <p:nvPr/>
            </p:nvCxnSpPr>
            <p:spPr bwMode="auto">
              <a:xfrm>
                <a:off x="2590800" y="44958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1" name="Straight Arrow Connector 61"/>
              <p:cNvCxnSpPr>
                <a:cxnSpLocks noChangeShapeType="1"/>
                <a:stCxn id="188" idx="3"/>
                <a:endCxn id="189" idx="1"/>
              </p:cNvCxnSpPr>
              <p:nvPr/>
            </p:nvCxnSpPr>
            <p:spPr bwMode="auto">
              <a:xfrm>
                <a:off x="4495800" y="44958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" name="Group 74"/>
            <p:cNvGrpSpPr>
              <a:grpSpLocks/>
            </p:cNvGrpSpPr>
            <p:nvPr/>
          </p:nvGrpSpPr>
          <p:grpSpPr bwMode="auto">
            <a:xfrm>
              <a:off x="7391400" y="4572000"/>
              <a:ext cx="5181600" cy="1981200"/>
              <a:chOff x="8153400" y="3505200"/>
              <a:chExt cx="5181600" cy="1981200"/>
            </a:xfrm>
          </p:grpSpPr>
          <p:grpSp>
            <p:nvGrpSpPr>
              <p:cNvPr id="196" name="Group 50"/>
              <p:cNvGrpSpPr>
                <a:grpSpLocks/>
              </p:cNvGrpSpPr>
              <p:nvPr/>
            </p:nvGrpSpPr>
            <p:grpSpPr bwMode="auto">
              <a:xfrm>
                <a:off x="8153400" y="4572000"/>
                <a:ext cx="1371600" cy="762000"/>
                <a:chOff x="8305800" y="3581400"/>
                <a:chExt cx="1371600" cy="762000"/>
              </a:xfrm>
            </p:grpSpPr>
            <p:sp>
              <p:nvSpPr>
                <p:cNvPr id="209" name="Rectangle 208"/>
                <p:cNvSpPr>
                  <a:spLocks noChangeAspect="1"/>
                </p:cNvSpPr>
                <p:nvPr/>
              </p:nvSpPr>
              <p:spPr bwMode="auto">
                <a:xfrm>
                  <a:off x="8305800" y="3886200"/>
                  <a:ext cx="9144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0" name="Parallelogram 209"/>
                <p:cNvSpPr/>
                <p:nvPr/>
              </p:nvSpPr>
              <p:spPr bwMode="auto">
                <a:xfrm>
                  <a:off x="8305800" y="3581400"/>
                  <a:ext cx="1371600" cy="3048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1" name="Parallelogram 210"/>
                <p:cNvSpPr/>
                <p:nvPr/>
              </p:nvSpPr>
              <p:spPr bwMode="auto">
                <a:xfrm rot="5400000" flipH="1">
                  <a:off x="9067800" y="3733800"/>
                  <a:ext cx="762000" cy="4572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grpSp>
            <p:nvGrpSpPr>
              <p:cNvPr id="197" name="Group 51"/>
              <p:cNvGrpSpPr>
                <a:grpSpLocks/>
              </p:cNvGrpSpPr>
              <p:nvPr/>
            </p:nvGrpSpPr>
            <p:grpSpPr bwMode="auto">
              <a:xfrm>
                <a:off x="8153400" y="3581400"/>
                <a:ext cx="1371600" cy="762000"/>
                <a:chOff x="8305800" y="3581400"/>
                <a:chExt cx="1371600" cy="762000"/>
              </a:xfrm>
            </p:grpSpPr>
            <p:sp>
              <p:nvSpPr>
                <p:cNvPr id="206" name="Rectangle 205"/>
                <p:cNvSpPr>
                  <a:spLocks noChangeAspect="1"/>
                </p:cNvSpPr>
                <p:nvPr/>
              </p:nvSpPr>
              <p:spPr bwMode="auto">
                <a:xfrm>
                  <a:off x="8305800" y="3886200"/>
                  <a:ext cx="9144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07" name="Parallelogram 206"/>
                <p:cNvSpPr/>
                <p:nvPr/>
              </p:nvSpPr>
              <p:spPr bwMode="auto">
                <a:xfrm>
                  <a:off x="8305800" y="3581400"/>
                  <a:ext cx="1371600" cy="3048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08" name="Parallelogram 207"/>
                <p:cNvSpPr/>
                <p:nvPr/>
              </p:nvSpPr>
              <p:spPr bwMode="auto">
                <a:xfrm rot="5400000" flipH="1">
                  <a:off x="9067800" y="3733800"/>
                  <a:ext cx="762000" cy="4572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sp>
            <p:nvSpPr>
              <p:cNvPr id="198" name="Rounded Rectangle 55"/>
              <p:cNvSpPr>
                <a:spLocks noChangeArrowheads="1"/>
              </p:cNvSpPr>
              <p:nvPr/>
            </p:nvSpPr>
            <p:spPr bwMode="auto">
              <a:xfrm>
                <a:off x="10058400" y="46482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199" name="Picture 63" descr="Bottom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3400" y="41148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0" name="Straight Arrow Connector 65"/>
              <p:cNvCxnSpPr>
                <a:cxnSpLocks noChangeShapeType="1"/>
                <a:stCxn id="211" idx="0"/>
                <a:endCxn id="198" idx="1"/>
              </p:cNvCxnSpPr>
              <p:nvPr/>
            </p:nvCxnSpPr>
            <p:spPr bwMode="auto">
              <a:xfrm>
                <a:off x="9525000" y="49530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1" name="Straight Arrow Connector 67"/>
              <p:cNvCxnSpPr>
                <a:cxnSpLocks noChangeShapeType="1"/>
                <a:stCxn id="198" idx="3"/>
              </p:cNvCxnSpPr>
              <p:nvPr/>
            </p:nvCxnSpPr>
            <p:spPr bwMode="auto">
              <a:xfrm>
                <a:off x="11430000" y="49530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2" name="Rounded Rectangle 68"/>
              <p:cNvSpPr>
                <a:spLocks noChangeArrowheads="1"/>
              </p:cNvSpPr>
              <p:nvPr/>
            </p:nvSpPr>
            <p:spPr bwMode="auto">
              <a:xfrm>
                <a:off x="10058400" y="36576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203" name="Picture 69" descr="Top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3400" y="35052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4" name="Straight Arrow Connector 71"/>
              <p:cNvCxnSpPr>
                <a:cxnSpLocks noChangeShapeType="1"/>
                <a:stCxn id="208" idx="0"/>
                <a:endCxn id="202" idx="1"/>
              </p:cNvCxnSpPr>
              <p:nvPr/>
            </p:nvCxnSpPr>
            <p:spPr bwMode="auto">
              <a:xfrm>
                <a:off x="9525000" y="39624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Straight Arrow Connector 73"/>
              <p:cNvCxnSpPr>
                <a:cxnSpLocks noChangeShapeType="1"/>
                <a:stCxn id="202" idx="3"/>
              </p:cNvCxnSpPr>
              <p:nvPr/>
            </p:nvCxnSpPr>
            <p:spPr bwMode="auto">
              <a:xfrm>
                <a:off x="11430000" y="39624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2" name="Equal 211"/>
            <p:cNvSpPr/>
            <p:nvPr/>
          </p:nvSpPr>
          <p:spPr bwMode="auto">
            <a:xfrm>
              <a:off x="5562600" y="4914900"/>
              <a:ext cx="1371600" cy="1295400"/>
            </a:xfrm>
            <a:prstGeom prst="mathEqual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92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4184</TotalTime>
  <Words>1467</Words>
  <Application>Microsoft Macintosh PowerPoint</Application>
  <PresentationFormat>On-screen Show (4:3)</PresentationFormat>
  <Paragraphs>335</Paragraphs>
  <Slides>46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Sandia_CorpPresentation_Template1</vt:lpstr>
      <vt:lpstr>A Classification of Scientific Visualization Algorithms for Massive Threading</vt:lpstr>
      <vt:lpstr>PowerPoint Presentation</vt:lpstr>
      <vt:lpstr>Extreme Scale is Threads, Threads, Threads!</vt:lpstr>
      <vt:lpstr>Data Parallel Visualization</vt:lpstr>
      <vt:lpstr>Data Parallel Visualization</vt:lpstr>
      <vt:lpstr>Data Parallel Visualization</vt:lpstr>
      <vt:lpstr>Data Parallel Visualization</vt:lpstr>
      <vt:lpstr>Data Parallel Visualization</vt:lpstr>
      <vt:lpstr>Key Principles</vt:lpstr>
      <vt:lpstr>Mappable Input Can Break Down</vt:lpstr>
      <vt:lpstr>Result Invariant Can Break Down</vt:lpstr>
      <vt:lpstr>Result Invariant Can Break Down</vt:lpstr>
      <vt:lpstr>Result Invariant Can Break Down</vt:lpstr>
      <vt:lpstr>New Key Principles</vt:lpstr>
      <vt:lpstr>Characterization and Classification</vt:lpstr>
      <vt:lpstr>Basic Mapping</vt:lpstr>
      <vt:lpstr>Basic Mapping</vt:lpstr>
      <vt:lpstr>Basic Mapping</vt:lpstr>
      <vt:lpstr>Basic Mapping</vt:lpstr>
      <vt:lpstr>Map by Cell</vt:lpstr>
      <vt:lpstr>Map by Cell</vt:lpstr>
      <vt:lpstr>Map by Cell</vt:lpstr>
      <vt:lpstr>Map by Cell</vt:lpstr>
      <vt:lpstr>Reconnect Cell</vt:lpstr>
      <vt:lpstr>Reconnect Cell</vt:lpstr>
      <vt:lpstr>Reconnect Cell</vt:lpstr>
      <vt:lpstr>Reconnect Cell</vt:lpstr>
      <vt:lpstr>Reconnect Cell</vt:lpstr>
      <vt:lpstr>Build Independent Topology</vt:lpstr>
      <vt:lpstr>Build Independent Topology</vt:lpstr>
      <vt:lpstr>Build Independent Topology</vt:lpstr>
      <vt:lpstr>Build Connected Topology</vt:lpstr>
      <vt:lpstr>Build Connected Topology</vt:lpstr>
      <vt:lpstr>Build Connected Topology</vt:lpstr>
      <vt:lpstr>Build Independent Topology</vt:lpstr>
      <vt:lpstr>Build Connected Topology</vt:lpstr>
      <vt:lpstr>Capture Cell Adjacencies</vt:lpstr>
      <vt:lpstr>Capture Cell Adjacencies</vt:lpstr>
      <vt:lpstr>Capture Cell Adjacencies</vt:lpstr>
      <vt:lpstr>Globally Reduce</vt:lpstr>
      <vt:lpstr>Globally Reduce</vt:lpstr>
      <vt:lpstr>Globally Reduce</vt:lpstr>
      <vt:lpstr>Query Data</vt:lpstr>
      <vt:lpstr>Query Data</vt:lpstr>
      <vt:lpstr>Summary</vt:lpstr>
      <vt:lpstr>Conclusion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Kenneth Moreland</cp:lastModifiedBy>
  <cp:revision>85</cp:revision>
  <dcterms:created xsi:type="dcterms:W3CDTF">2011-10-03T16:15:05Z</dcterms:created>
  <dcterms:modified xsi:type="dcterms:W3CDTF">2013-11-08T20:08:53Z</dcterms:modified>
</cp:coreProperties>
</file>